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6"/>
  </p:notesMasterIdLst>
  <p:handoutMasterIdLst>
    <p:handoutMasterId r:id="rId37"/>
  </p:handoutMasterIdLst>
  <p:sldIdLst>
    <p:sldId id="280" r:id="rId2"/>
    <p:sldId id="454" r:id="rId3"/>
    <p:sldId id="456" r:id="rId4"/>
    <p:sldId id="441" r:id="rId5"/>
    <p:sldId id="334" r:id="rId6"/>
    <p:sldId id="459" r:id="rId7"/>
    <p:sldId id="462" r:id="rId8"/>
    <p:sldId id="461" r:id="rId9"/>
    <p:sldId id="460" r:id="rId10"/>
    <p:sldId id="458" r:id="rId11"/>
    <p:sldId id="463" r:id="rId12"/>
    <p:sldId id="436" r:id="rId13"/>
    <p:sldId id="457" r:id="rId14"/>
    <p:sldId id="453" r:id="rId15"/>
    <p:sldId id="451" r:id="rId16"/>
    <p:sldId id="438" r:id="rId17"/>
    <p:sldId id="433" r:id="rId18"/>
    <p:sldId id="434" r:id="rId19"/>
    <p:sldId id="467" r:id="rId20"/>
    <p:sldId id="468" r:id="rId21"/>
    <p:sldId id="471" r:id="rId22"/>
    <p:sldId id="465" r:id="rId23"/>
    <p:sldId id="443" r:id="rId24"/>
    <p:sldId id="435" r:id="rId25"/>
    <p:sldId id="447" r:id="rId26"/>
    <p:sldId id="469" r:id="rId27"/>
    <p:sldId id="413" r:id="rId28"/>
    <p:sldId id="421" r:id="rId29"/>
    <p:sldId id="449" r:id="rId30"/>
    <p:sldId id="470" r:id="rId31"/>
    <p:sldId id="396" r:id="rId32"/>
    <p:sldId id="440" r:id="rId33"/>
    <p:sldId id="437" r:id="rId34"/>
    <p:sldId id="472" r:id="rId35"/>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0099CC"/>
    <a:srgbClr val="21BFDA"/>
    <a:srgbClr val="0000FF"/>
    <a:srgbClr val="B5D333"/>
    <a:srgbClr val="56A824"/>
    <a:srgbClr val="6FD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4723" autoAdjust="0"/>
  </p:normalViewPr>
  <p:slideViewPr>
    <p:cSldViewPr>
      <p:cViewPr varScale="1">
        <p:scale>
          <a:sx n="68" d="100"/>
          <a:sy n="68" d="100"/>
        </p:scale>
        <p:origin x="1410"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F15F09-16DC-41CA-9945-C6805E59372E}"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3D37F7F1-DB40-4ADF-8612-E3122F854DDF}">
      <dgm:prSet phldrT="[Text]"/>
      <dgm:spPr/>
      <dgm:t>
        <a:bodyPr/>
        <a:lstStyle/>
        <a:p>
          <a:r>
            <a:rPr lang="en-GB" dirty="0"/>
            <a:t>RISK</a:t>
          </a:r>
        </a:p>
      </dgm:t>
    </dgm:pt>
    <dgm:pt modelId="{678E0427-044F-4B07-8629-E5ABAD4DBFEB}" type="parTrans" cxnId="{61B7CB24-18E8-4649-AC13-04A5BD7AA4EF}">
      <dgm:prSet/>
      <dgm:spPr/>
      <dgm:t>
        <a:bodyPr/>
        <a:lstStyle/>
        <a:p>
          <a:endParaRPr lang="en-GB"/>
        </a:p>
      </dgm:t>
    </dgm:pt>
    <dgm:pt modelId="{5C391798-AE97-44D5-A0AF-1F8DB18D1767}" type="sibTrans" cxnId="{61B7CB24-18E8-4649-AC13-04A5BD7AA4EF}">
      <dgm:prSet/>
      <dgm:spPr/>
      <dgm:t>
        <a:bodyPr/>
        <a:lstStyle/>
        <a:p>
          <a:endParaRPr lang="en-GB"/>
        </a:p>
      </dgm:t>
    </dgm:pt>
    <dgm:pt modelId="{A13ED47B-FACB-40BF-B349-049528B3D1D2}">
      <dgm:prSet phldrT="[Text]" custT="1"/>
      <dgm:spPr/>
      <dgm:t>
        <a:bodyPr/>
        <a:lstStyle/>
        <a:p>
          <a:r>
            <a:rPr lang="en-GB" sz="1400" dirty="0"/>
            <a:t>Legal</a:t>
          </a:r>
        </a:p>
      </dgm:t>
    </dgm:pt>
    <dgm:pt modelId="{00595B69-98C2-4046-A3A3-D0B00E3946A1}" type="parTrans" cxnId="{56E77B1D-4462-43AB-A748-48624B26CFAF}">
      <dgm:prSet/>
      <dgm:spPr/>
      <dgm:t>
        <a:bodyPr/>
        <a:lstStyle/>
        <a:p>
          <a:endParaRPr lang="en-GB"/>
        </a:p>
      </dgm:t>
    </dgm:pt>
    <dgm:pt modelId="{6D3F829A-2A0F-47EF-9355-73DC69592D56}" type="sibTrans" cxnId="{56E77B1D-4462-43AB-A748-48624B26CFAF}">
      <dgm:prSet/>
      <dgm:spPr/>
      <dgm:t>
        <a:bodyPr/>
        <a:lstStyle/>
        <a:p>
          <a:endParaRPr lang="en-GB"/>
        </a:p>
      </dgm:t>
    </dgm:pt>
    <dgm:pt modelId="{2B153356-3300-4102-AEDC-A2007D54365E}">
      <dgm:prSet phldrT="[Text]" custT="1"/>
      <dgm:spPr/>
      <dgm:t>
        <a:bodyPr/>
        <a:lstStyle/>
        <a:p>
          <a:r>
            <a:rPr lang="en-GB" sz="1400" dirty="0"/>
            <a:t>Inspection</a:t>
          </a:r>
        </a:p>
      </dgm:t>
    </dgm:pt>
    <dgm:pt modelId="{DD984E8E-2100-4F38-8041-6095731A9B73}" type="parTrans" cxnId="{E0B5C234-FD5F-483E-9EBF-B2C0B14BEDD6}">
      <dgm:prSet/>
      <dgm:spPr/>
      <dgm:t>
        <a:bodyPr/>
        <a:lstStyle/>
        <a:p>
          <a:endParaRPr lang="en-GB"/>
        </a:p>
      </dgm:t>
    </dgm:pt>
    <dgm:pt modelId="{205080F0-6C27-4903-8F9D-16171A8759A1}" type="sibTrans" cxnId="{E0B5C234-FD5F-483E-9EBF-B2C0B14BEDD6}">
      <dgm:prSet/>
      <dgm:spPr/>
      <dgm:t>
        <a:bodyPr/>
        <a:lstStyle/>
        <a:p>
          <a:endParaRPr lang="en-GB"/>
        </a:p>
      </dgm:t>
    </dgm:pt>
    <dgm:pt modelId="{60CC0A33-4CC5-4E35-9C63-0FF775521801}">
      <dgm:prSet phldrT="[Text]" custT="1"/>
      <dgm:spPr>
        <a:solidFill>
          <a:srgbClr val="0099CC"/>
        </a:solidFill>
      </dgm:spPr>
      <dgm:t>
        <a:bodyPr/>
        <a:lstStyle/>
        <a:p>
          <a:r>
            <a:rPr lang="en-GB" sz="1400" dirty="0"/>
            <a:t>Written</a:t>
          </a:r>
          <a:r>
            <a:rPr lang="en-GB" sz="1800" dirty="0"/>
            <a:t> </a:t>
          </a:r>
          <a:r>
            <a:rPr lang="en-GB" sz="1400" dirty="0"/>
            <a:t>or</a:t>
          </a:r>
          <a:r>
            <a:rPr lang="en-GB" sz="1800" dirty="0"/>
            <a:t> </a:t>
          </a:r>
          <a:r>
            <a:rPr lang="en-GB" sz="1400" dirty="0"/>
            <a:t>Verbal</a:t>
          </a:r>
        </a:p>
      </dgm:t>
    </dgm:pt>
    <dgm:pt modelId="{741EF0EB-EA46-4EC4-A852-2191B6AE7E93}" type="parTrans" cxnId="{0BF63FE6-4D73-4FEB-9B1E-23FEFCD6318C}">
      <dgm:prSet/>
      <dgm:spPr/>
      <dgm:t>
        <a:bodyPr/>
        <a:lstStyle/>
        <a:p>
          <a:endParaRPr lang="en-GB"/>
        </a:p>
      </dgm:t>
    </dgm:pt>
    <dgm:pt modelId="{69146ED8-E2BE-4562-974F-D8C25E7F779E}" type="sibTrans" cxnId="{0BF63FE6-4D73-4FEB-9B1E-23FEFCD6318C}">
      <dgm:prSet/>
      <dgm:spPr/>
      <dgm:t>
        <a:bodyPr/>
        <a:lstStyle/>
        <a:p>
          <a:endParaRPr lang="en-GB"/>
        </a:p>
      </dgm:t>
    </dgm:pt>
    <dgm:pt modelId="{7958F5E5-2E9E-4A45-8B1A-E98158A9F6CA}">
      <dgm:prSet custT="1"/>
      <dgm:spPr>
        <a:solidFill>
          <a:srgbClr val="0099CC"/>
        </a:solidFill>
      </dgm:spPr>
      <dgm:t>
        <a:bodyPr/>
        <a:lstStyle/>
        <a:p>
          <a:r>
            <a:rPr lang="en-GB" sz="1400" dirty="0"/>
            <a:t>Finances</a:t>
          </a:r>
        </a:p>
      </dgm:t>
    </dgm:pt>
    <dgm:pt modelId="{B4F161D6-7C4E-45FD-8D35-D31F4C4F1198}" type="parTrans" cxnId="{96D93813-ED44-44CA-AA7C-604E07C021B9}">
      <dgm:prSet/>
      <dgm:spPr/>
      <dgm:t>
        <a:bodyPr/>
        <a:lstStyle/>
        <a:p>
          <a:endParaRPr lang="en-GB"/>
        </a:p>
      </dgm:t>
    </dgm:pt>
    <dgm:pt modelId="{E6B09052-BBFA-43FC-AE23-9D30884322B5}" type="sibTrans" cxnId="{96D93813-ED44-44CA-AA7C-604E07C021B9}">
      <dgm:prSet/>
      <dgm:spPr/>
      <dgm:t>
        <a:bodyPr/>
        <a:lstStyle/>
        <a:p>
          <a:endParaRPr lang="en-GB"/>
        </a:p>
      </dgm:t>
    </dgm:pt>
    <dgm:pt modelId="{DC4DBFCD-9414-478A-88B4-BD59D169F41B}">
      <dgm:prSet custT="1"/>
      <dgm:spPr>
        <a:solidFill>
          <a:srgbClr val="0000FF"/>
        </a:solidFill>
      </dgm:spPr>
      <dgm:t>
        <a:bodyPr/>
        <a:lstStyle/>
        <a:p>
          <a:r>
            <a:rPr lang="en-GB" sz="1400" dirty="0"/>
            <a:t>Property</a:t>
          </a:r>
        </a:p>
      </dgm:t>
    </dgm:pt>
    <dgm:pt modelId="{33BB66B9-BB9E-4289-B4D8-ACED8BF71415}" type="parTrans" cxnId="{A56B1221-D454-49C3-AF15-19B4FB86764B}">
      <dgm:prSet/>
      <dgm:spPr/>
      <dgm:t>
        <a:bodyPr/>
        <a:lstStyle/>
        <a:p>
          <a:endParaRPr lang="en-GB"/>
        </a:p>
      </dgm:t>
    </dgm:pt>
    <dgm:pt modelId="{ADFFF7DE-3CAF-47D2-BE2A-F0442E820E8E}" type="sibTrans" cxnId="{A56B1221-D454-49C3-AF15-19B4FB86764B}">
      <dgm:prSet/>
      <dgm:spPr/>
      <dgm:t>
        <a:bodyPr/>
        <a:lstStyle/>
        <a:p>
          <a:endParaRPr lang="en-GB"/>
        </a:p>
      </dgm:t>
    </dgm:pt>
    <dgm:pt modelId="{734C26BF-2459-4137-AD22-03B31553D929}">
      <dgm:prSet custT="1"/>
      <dgm:spPr/>
      <dgm:t>
        <a:bodyPr/>
        <a:lstStyle/>
        <a:p>
          <a:r>
            <a:rPr lang="en-GB" sz="1400" dirty="0"/>
            <a:t>People</a:t>
          </a:r>
        </a:p>
      </dgm:t>
    </dgm:pt>
    <dgm:pt modelId="{64F73E28-1D55-4E24-8D3F-7619D12AA16D}" type="parTrans" cxnId="{E21A4320-6CDB-4128-9A97-23DDC6A72F6B}">
      <dgm:prSet/>
      <dgm:spPr/>
      <dgm:t>
        <a:bodyPr/>
        <a:lstStyle/>
        <a:p>
          <a:endParaRPr lang="en-GB"/>
        </a:p>
      </dgm:t>
    </dgm:pt>
    <dgm:pt modelId="{B26515BB-5044-471C-A6B7-E8B9BC60642F}" type="sibTrans" cxnId="{E21A4320-6CDB-4128-9A97-23DDC6A72F6B}">
      <dgm:prSet/>
      <dgm:spPr/>
      <dgm:t>
        <a:bodyPr/>
        <a:lstStyle/>
        <a:p>
          <a:endParaRPr lang="en-GB"/>
        </a:p>
      </dgm:t>
    </dgm:pt>
    <dgm:pt modelId="{000F90BD-C0FC-4EC9-A1F6-C09DABC34193}">
      <dgm:prSet custT="1"/>
      <dgm:spPr/>
      <dgm:t>
        <a:bodyPr/>
        <a:lstStyle/>
        <a:p>
          <a:r>
            <a:rPr lang="en-GB" sz="1400" dirty="0"/>
            <a:t>Events</a:t>
          </a:r>
        </a:p>
      </dgm:t>
    </dgm:pt>
    <dgm:pt modelId="{DE0CE655-8810-47E2-84DA-175F0BB644F0}" type="parTrans" cxnId="{42304E67-BCFE-4564-B0B1-1862E0AAD0F5}">
      <dgm:prSet/>
      <dgm:spPr/>
      <dgm:t>
        <a:bodyPr/>
        <a:lstStyle/>
        <a:p>
          <a:endParaRPr lang="en-GB"/>
        </a:p>
      </dgm:t>
    </dgm:pt>
    <dgm:pt modelId="{2A6F3415-8172-4B95-B0DF-D8504C4B012C}" type="sibTrans" cxnId="{42304E67-BCFE-4564-B0B1-1862E0AAD0F5}">
      <dgm:prSet/>
      <dgm:spPr/>
      <dgm:t>
        <a:bodyPr/>
        <a:lstStyle/>
        <a:p>
          <a:endParaRPr lang="en-GB"/>
        </a:p>
      </dgm:t>
    </dgm:pt>
    <dgm:pt modelId="{3C610896-B182-4450-8953-F92857F00E55}" type="pres">
      <dgm:prSet presAssocID="{F9F15F09-16DC-41CA-9945-C6805E59372E}" presName="composite" presStyleCnt="0">
        <dgm:presLayoutVars>
          <dgm:chMax val="1"/>
          <dgm:dir/>
          <dgm:resizeHandles val="exact"/>
        </dgm:presLayoutVars>
      </dgm:prSet>
      <dgm:spPr/>
    </dgm:pt>
    <dgm:pt modelId="{99B750AB-82D3-4618-858D-5EF4D5EC17FD}" type="pres">
      <dgm:prSet presAssocID="{F9F15F09-16DC-41CA-9945-C6805E59372E}" presName="radial" presStyleCnt="0">
        <dgm:presLayoutVars>
          <dgm:animLvl val="ctr"/>
        </dgm:presLayoutVars>
      </dgm:prSet>
      <dgm:spPr/>
    </dgm:pt>
    <dgm:pt modelId="{C68DB674-69A9-4732-8AE4-AA66D35B3B05}" type="pres">
      <dgm:prSet presAssocID="{3D37F7F1-DB40-4ADF-8612-E3122F854DDF}" presName="centerShape" presStyleLbl="vennNode1" presStyleIdx="0" presStyleCnt="8"/>
      <dgm:spPr/>
    </dgm:pt>
    <dgm:pt modelId="{1A088323-7F76-47C9-B1AD-7AEF62DC6A43}" type="pres">
      <dgm:prSet presAssocID="{7958F5E5-2E9E-4A45-8B1A-E98158A9F6CA}" presName="node" presStyleLbl="vennNode1" presStyleIdx="1" presStyleCnt="8">
        <dgm:presLayoutVars>
          <dgm:bulletEnabled val="1"/>
        </dgm:presLayoutVars>
      </dgm:prSet>
      <dgm:spPr/>
    </dgm:pt>
    <dgm:pt modelId="{B80242B9-06B3-4259-9378-BAE9D1FFB2B9}" type="pres">
      <dgm:prSet presAssocID="{DC4DBFCD-9414-478A-88B4-BD59D169F41B}" presName="node" presStyleLbl="vennNode1" presStyleIdx="2" presStyleCnt="8">
        <dgm:presLayoutVars>
          <dgm:bulletEnabled val="1"/>
        </dgm:presLayoutVars>
      </dgm:prSet>
      <dgm:spPr/>
    </dgm:pt>
    <dgm:pt modelId="{B077EECE-4104-4306-9071-BCA28BB3EE19}" type="pres">
      <dgm:prSet presAssocID="{734C26BF-2459-4137-AD22-03B31553D929}" presName="node" presStyleLbl="vennNode1" presStyleIdx="3" presStyleCnt="8" custRadScaleRad="97462" custRadScaleInc="1490">
        <dgm:presLayoutVars>
          <dgm:bulletEnabled val="1"/>
        </dgm:presLayoutVars>
      </dgm:prSet>
      <dgm:spPr/>
    </dgm:pt>
    <dgm:pt modelId="{5429C108-677B-493A-87BF-2431D9F6F958}" type="pres">
      <dgm:prSet presAssocID="{000F90BD-C0FC-4EC9-A1F6-C09DABC34193}" presName="node" presStyleLbl="vennNode1" presStyleIdx="4" presStyleCnt="8">
        <dgm:presLayoutVars>
          <dgm:bulletEnabled val="1"/>
        </dgm:presLayoutVars>
      </dgm:prSet>
      <dgm:spPr/>
    </dgm:pt>
    <dgm:pt modelId="{7269889F-AB48-4E37-ADB0-D40156A4948B}" type="pres">
      <dgm:prSet presAssocID="{A13ED47B-FACB-40BF-B349-049528B3D1D2}" presName="node" presStyleLbl="vennNode1" presStyleIdx="5" presStyleCnt="8">
        <dgm:presLayoutVars>
          <dgm:bulletEnabled val="1"/>
        </dgm:presLayoutVars>
      </dgm:prSet>
      <dgm:spPr/>
    </dgm:pt>
    <dgm:pt modelId="{48A3863D-B182-4865-AFED-3FF6F90B1178}" type="pres">
      <dgm:prSet presAssocID="{2B153356-3300-4102-AEDC-A2007D54365E}" presName="node" presStyleLbl="vennNode1" presStyleIdx="6" presStyleCnt="8" custRadScaleRad="99423" custRadScaleInc="-6649">
        <dgm:presLayoutVars>
          <dgm:bulletEnabled val="1"/>
        </dgm:presLayoutVars>
      </dgm:prSet>
      <dgm:spPr/>
    </dgm:pt>
    <dgm:pt modelId="{FCFD1109-8A79-4338-A5E3-480AC5A0A7F6}" type="pres">
      <dgm:prSet presAssocID="{60CC0A33-4CC5-4E35-9C63-0FF775521801}" presName="node" presStyleLbl="vennNode1" presStyleIdx="7" presStyleCnt="8">
        <dgm:presLayoutVars>
          <dgm:bulletEnabled val="1"/>
        </dgm:presLayoutVars>
      </dgm:prSet>
      <dgm:spPr/>
    </dgm:pt>
  </dgm:ptLst>
  <dgm:cxnLst>
    <dgm:cxn modelId="{7620900A-20C1-444A-AF25-98E66A65E391}" type="presOf" srcId="{F9F15F09-16DC-41CA-9945-C6805E59372E}" destId="{3C610896-B182-4450-8953-F92857F00E55}" srcOrd="0" destOrd="0" presId="urn:microsoft.com/office/officeart/2005/8/layout/radial3"/>
    <dgm:cxn modelId="{96D93813-ED44-44CA-AA7C-604E07C021B9}" srcId="{3D37F7F1-DB40-4ADF-8612-E3122F854DDF}" destId="{7958F5E5-2E9E-4A45-8B1A-E98158A9F6CA}" srcOrd="0" destOrd="0" parTransId="{B4F161D6-7C4E-45FD-8D35-D31F4C4F1198}" sibTransId="{E6B09052-BBFA-43FC-AE23-9D30884322B5}"/>
    <dgm:cxn modelId="{56E77B1D-4462-43AB-A748-48624B26CFAF}" srcId="{3D37F7F1-DB40-4ADF-8612-E3122F854DDF}" destId="{A13ED47B-FACB-40BF-B349-049528B3D1D2}" srcOrd="4" destOrd="0" parTransId="{00595B69-98C2-4046-A3A3-D0B00E3946A1}" sibTransId="{6D3F829A-2A0F-47EF-9355-73DC69592D56}"/>
    <dgm:cxn modelId="{E21A4320-6CDB-4128-9A97-23DDC6A72F6B}" srcId="{3D37F7F1-DB40-4ADF-8612-E3122F854DDF}" destId="{734C26BF-2459-4137-AD22-03B31553D929}" srcOrd="2" destOrd="0" parTransId="{64F73E28-1D55-4E24-8D3F-7619D12AA16D}" sibTransId="{B26515BB-5044-471C-A6B7-E8B9BC60642F}"/>
    <dgm:cxn modelId="{A56B1221-D454-49C3-AF15-19B4FB86764B}" srcId="{3D37F7F1-DB40-4ADF-8612-E3122F854DDF}" destId="{DC4DBFCD-9414-478A-88B4-BD59D169F41B}" srcOrd="1" destOrd="0" parTransId="{33BB66B9-BB9E-4289-B4D8-ACED8BF71415}" sibTransId="{ADFFF7DE-3CAF-47D2-BE2A-F0442E820E8E}"/>
    <dgm:cxn modelId="{BBAE8823-2FF4-4C28-B41E-C1BE42FF080F}" type="presOf" srcId="{2B153356-3300-4102-AEDC-A2007D54365E}" destId="{48A3863D-B182-4865-AFED-3FF6F90B1178}" srcOrd="0" destOrd="0" presId="urn:microsoft.com/office/officeart/2005/8/layout/radial3"/>
    <dgm:cxn modelId="{61B7CB24-18E8-4649-AC13-04A5BD7AA4EF}" srcId="{F9F15F09-16DC-41CA-9945-C6805E59372E}" destId="{3D37F7F1-DB40-4ADF-8612-E3122F854DDF}" srcOrd="0" destOrd="0" parTransId="{678E0427-044F-4B07-8629-E5ABAD4DBFEB}" sibTransId="{5C391798-AE97-44D5-A0AF-1F8DB18D1767}"/>
    <dgm:cxn modelId="{E0B5C234-FD5F-483E-9EBF-B2C0B14BEDD6}" srcId="{3D37F7F1-DB40-4ADF-8612-E3122F854DDF}" destId="{2B153356-3300-4102-AEDC-A2007D54365E}" srcOrd="5" destOrd="0" parTransId="{DD984E8E-2100-4F38-8041-6095731A9B73}" sibTransId="{205080F0-6C27-4903-8F9D-16171A8759A1}"/>
    <dgm:cxn modelId="{184B625D-2C52-48A2-A628-60E5F9E0B769}" type="presOf" srcId="{A13ED47B-FACB-40BF-B349-049528B3D1D2}" destId="{7269889F-AB48-4E37-ADB0-D40156A4948B}" srcOrd="0" destOrd="0" presId="urn:microsoft.com/office/officeart/2005/8/layout/radial3"/>
    <dgm:cxn modelId="{65466E60-7AF1-4C96-8972-22FB4F9A14EF}" type="presOf" srcId="{000F90BD-C0FC-4EC9-A1F6-C09DABC34193}" destId="{5429C108-677B-493A-87BF-2431D9F6F958}" srcOrd="0" destOrd="0" presId="urn:microsoft.com/office/officeart/2005/8/layout/radial3"/>
    <dgm:cxn modelId="{42304E67-BCFE-4564-B0B1-1862E0AAD0F5}" srcId="{3D37F7F1-DB40-4ADF-8612-E3122F854DDF}" destId="{000F90BD-C0FC-4EC9-A1F6-C09DABC34193}" srcOrd="3" destOrd="0" parTransId="{DE0CE655-8810-47E2-84DA-175F0BB644F0}" sibTransId="{2A6F3415-8172-4B95-B0DF-D8504C4B012C}"/>
    <dgm:cxn modelId="{1BFB7B56-BBE6-4424-8504-FCF298DC4B19}" type="presOf" srcId="{734C26BF-2459-4137-AD22-03B31553D929}" destId="{B077EECE-4104-4306-9071-BCA28BB3EE19}" srcOrd="0" destOrd="0" presId="urn:microsoft.com/office/officeart/2005/8/layout/radial3"/>
    <dgm:cxn modelId="{F57767C6-CA97-428B-A3AE-A726AFEDA83C}" type="presOf" srcId="{60CC0A33-4CC5-4E35-9C63-0FF775521801}" destId="{FCFD1109-8A79-4338-A5E3-480AC5A0A7F6}" srcOrd="0" destOrd="0" presId="urn:microsoft.com/office/officeart/2005/8/layout/radial3"/>
    <dgm:cxn modelId="{0BF63FE6-4D73-4FEB-9B1E-23FEFCD6318C}" srcId="{3D37F7F1-DB40-4ADF-8612-E3122F854DDF}" destId="{60CC0A33-4CC5-4E35-9C63-0FF775521801}" srcOrd="6" destOrd="0" parTransId="{741EF0EB-EA46-4EC4-A852-2191B6AE7E93}" sibTransId="{69146ED8-E2BE-4562-974F-D8C25E7F779E}"/>
    <dgm:cxn modelId="{526135EB-2E79-44E9-8A1B-B70DFF7065B9}" type="presOf" srcId="{3D37F7F1-DB40-4ADF-8612-E3122F854DDF}" destId="{C68DB674-69A9-4732-8AE4-AA66D35B3B05}" srcOrd="0" destOrd="0" presId="urn:microsoft.com/office/officeart/2005/8/layout/radial3"/>
    <dgm:cxn modelId="{C0BF74EC-6D61-465D-B9E4-43820B64C34F}" type="presOf" srcId="{DC4DBFCD-9414-478A-88B4-BD59D169F41B}" destId="{B80242B9-06B3-4259-9378-BAE9D1FFB2B9}" srcOrd="0" destOrd="0" presId="urn:microsoft.com/office/officeart/2005/8/layout/radial3"/>
    <dgm:cxn modelId="{F8B1BFFD-D558-4A10-8B16-A15D22A9D670}" type="presOf" srcId="{7958F5E5-2E9E-4A45-8B1A-E98158A9F6CA}" destId="{1A088323-7F76-47C9-B1AD-7AEF62DC6A43}" srcOrd="0" destOrd="0" presId="urn:microsoft.com/office/officeart/2005/8/layout/radial3"/>
    <dgm:cxn modelId="{97CC238F-D501-4EC4-B22E-A5A8087B1AEB}" type="presParOf" srcId="{3C610896-B182-4450-8953-F92857F00E55}" destId="{99B750AB-82D3-4618-858D-5EF4D5EC17FD}" srcOrd="0" destOrd="0" presId="urn:microsoft.com/office/officeart/2005/8/layout/radial3"/>
    <dgm:cxn modelId="{EDB53A9D-6E73-4720-A061-99FFE4735F32}" type="presParOf" srcId="{99B750AB-82D3-4618-858D-5EF4D5EC17FD}" destId="{C68DB674-69A9-4732-8AE4-AA66D35B3B05}" srcOrd="0" destOrd="0" presId="urn:microsoft.com/office/officeart/2005/8/layout/radial3"/>
    <dgm:cxn modelId="{9ECDEAF6-DD8E-4656-9AB5-1C86134D3B3C}" type="presParOf" srcId="{99B750AB-82D3-4618-858D-5EF4D5EC17FD}" destId="{1A088323-7F76-47C9-B1AD-7AEF62DC6A43}" srcOrd="1" destOrd="0" presId="urn:microsoft.com/office/officeart/2005/8/layout/radial3"/>
    <dgm:cxn modelId="{7F992F05-88BC-46A5-8724-3947985CC1AC}" type="presParOf" srcId="{99B750AB-82D3-4618-858D-5EF4D5EC17FD}" destId="{B80242B9-06B3-4259-9378-BAE9D1FFB2B9}" srcOrd="2" destOrd="0" presId="urn:microsoft.com/office/officeart/2005/8/layout/radial3"/>
    <dgm:cxn modelId="{73546200-3F09-4ABF-BED1-D63851479C06}" type="presParOf" srcId="{99B750AB-82D3-4618-858D-5EF4D5EC17FD}" destId="{B077EECE-4104-4306-9071-BCA28BB3EE19}" srcOrd="3" destOrd="0" presId="urn:microsoft.com/office/officeart/2005/8/layout/radial3"/>
    <dgm:cxn modelId="{52F1B118-50E7-4739-B138-3A5DFD3382E2}" type="presParOf" srcId="{99B750AB-82D3-4618-858D-5EF4D5EC17FD}" destId="{5429C108-677B-493A-87BF-2431D9F6F958}" srcOrd="4" destOrd="0" presId="urn:microsoft.com/office/officeart/2005/8/layout/radial3"/>
    <dgm:cxn modelId="{DFE89D7A-7D62-494D-80F0-A3DA2511974D}" type="presParOf" srcId="{99B750AB-82D3-4618-858D-5EF4D5EC17FD}" destId="{7269889F-AB48-4E37-ADB0-D40156A4948B}" srcOrd="5" destOrd="0" presId="urn:microsoft.com/office/officeart/2005/8/layout/radial3"/>
    <dgm:cxn modelId="{BE02DB9C-95F8-4443-9B45-9124C7174033}" type="presParOf" srcId="{99B750AB-82D3-4618-858D-5EF4D5EC17FD}" destId="{48A3863D-B182-4865-AFED-3FF6F90B1178}" srcOrd="6" destOrd="0" presId="urn:microsoft.com/office/officeart/2005/8/layout/radial3"/>
    <dgm:cxn modelId="{2FC3B19A-CFD1-40C7-BAD3-EBE018ACC822}" type="presParOf" srcId="{99B750AB-82D3-4618-858D-5EF4D5EC17FD}" destId="{FCFD1109-8A79-4338-A5E3-480AC5A0A7F6}" srcOrd="7"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DB674-69A9-4732-8AE4-AA66D35B3B05}">
      <dsp:nvSpPr>
        <dsp:cNvPr id="0" name=""/>
        <dsp:cNvSpPr/>
      </dsp:nvSpPr>
      <dsp:spPr>
        <a:xfrm>
          <a:off x="2783651" y="1113046"/>
          <a:ext cx="2662297" cy="266229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73660" tIns="73660" rIns="73660" bIns="73660" numCol="1" spcCol="1270" anchor="ctr" anchorCtr="0">
          <a:noAutofit/>
        </a:bodyPr>
        <a:lstStyle/>
        <a:p>
          <a:pPr marL="0" lvl="0" indent="0" algn="ctr" defTabSz="2578100">
            <a:lnSpc>
              <a:spcPct val="90000"/>
            </a:lnSpc>
            <a:spcBef>
              <a:spcPct val="0"/>
            </a:spcBef>
            <a:spcAft>
              <a:spcPct val="35000"/>
            </a:spcAft>
            <a:buNone/>
          </a:pPr>
          <a:r>
            <a:rPr lang="en-GB" sz="5800" kern="1200" dirty="0"/>
            <a:t>RISK</a:t>
          </a:r>
        </a:p>
      </dsp:txBody>
      <dsp:txXfrm>
        <a:off x="3173535" y="1502930"/>
        <a:ext cx="1882529" cy="1882529"/>
      </dsp:txXfrm>
    </dsp:sp>
    <dsp:sp modelId="{1A088323-7F76-47C9-B1AD-7AEF62DC6A43}">
      <dsp:nvSpPr>
        <dsp:cNvPr id="0" name=""/>
        <dsp:cNvSpPr/>
      </dsp:nvSpPr>
      <dsp:spPr>
        <a:xfrm>
          <a:off x="3449225" y="43874"/>
          <a:ext cx="1331148" cy="1331148"/>
        </a:xfrm>
        <a:prstGeom prst="ellipse">
          <a:avLst/>
        </a:prstGeom>
        <a:solidFill>
          <a:srgbClr val="0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Finances</a:t>
          </a:r>
        </a:p>
      </dsp:txBody>
      <dsp:txXfrm>
        <a:off x="3644167" y="238816"/>
        <a:ext cx="941264" cy="941264"/>
      </dsp:txXfrm>
    </dsp:sp>
    <dsp:sp modelId="{B80242B9-06B3-4259-9378-BAE9D1FFB2B9}">
      <dsp:nvSpPr>
        <dsp:cNvPr id="0" name=""/>
        <dsp:cNvSpPr/>
      </dsp:nvSpPr>
      <dsp:spPr>
        <a:xfrm>
          <a:off x="4805504" y="697024"/>
          <a:ext cx="1331148" cy="1331148"/>
        </a:xfrm>
        <a:prstGeom prst="ellipse">
          <a:avLst/>
        </a:prstGeom>
        <a:solidFill>
          <a:srgbClr val="000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Property</a:t>
          </a:r>
        </a:p>
      </dsp:txBody>
      <dsp:txXfrm>
        <a:off x="5000446" y="891966"/>
        <a:ext cx="941264" cy="941264"/>
      </dsp:txXfrm>
    </dsp:sp>
    <dsp:sp modelId="{B077EECE-4104-4306-9071-BCA28BB3EE19}">
      <dsp:nvSpPr>
        <dsp:cNvPr id="0" name=""/>
        <dsp:cNvSpPr/>
      </dsp:nvSpPr>
      <dsp:spPr>
        <a:xfrm>
          <a:off x="5092375" y="2176852"/>
          <a:ext cx="1331148" cy="133114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People</a:t>
          </a:r>
        </a:p>
      </dsp:txBody>
      <dsp:txXfrm>
        <a:off x="5287317" y="2371794"/>
        <a:ext cx="941264" cy="941264"/>
      </dsp:txXfrm>
    </dsp:sp>
    <dsp:sp modelId="{5429C108-677B-493A-87BF-2431D9F6F958}">
      <dsp:nvSpPr>
        <dsp:cNvPr id="0" name=""/>
        <dsp:cNvSpPr/>
      </dsp:nvSpPr>
      <dsp:spPr>
        <a:xfrm>
          <a:off x="4201903" y="3341573"/>
          <a:ext cx="1331148" cy="133114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Events</a:t>
          </a:r>
        </a:p>
      </dsp:txBody>
      <dsp:txXfrm>
        <a:off x="4396845" y="3536515"/>
        <a:ext cx="941264" cy="941264"/>
      </dsp:txXfrm>
    </dsp:sp>
    <dsp:sp modelId="{7269889F-AB48-4E37-ADB0-D40156A4948B}">
      <dsp:nvSpPr>
        <dsp:cNvPr id="0" name=""/>
        <dsp:cNvSpPr/>
      </dsp:nvSpPr>
      <dsp:spPr>
        <a:xfrm>
          <a:off x="2696547" y="3341573"/>
          <a:ext cx="1331148" cy="133114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Legal</a:t>
          </a:r>
        </a:p>
      </dsp:txBody>
      <dsp:txXfrm>
        <a:off x="2891489" y="3536515"/>
        <a:ext cx="941264" cy="941264"/>
      </dsp:txXfrm>
    </dsp:sp>
    <dsp:sp modelId="{48A3863D-B182-4865-AFED-3FF6F90B1178}">
      <dsp:nvSpPr>
        <dsp:cNvPr id="0" name=""/>
        <dsp:cNvSpPr/>
      </dsp:nvSpPr>
      <dsp:spPr>
        <a:xfrm>
          <a:off x="1793616" y="2262021"/>
          <a:ext cx="1331148" cy="133114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Inspection</a:t>
          </a:r>
        </a:p>
      </dsp:txBody>
      <dsp:txXfrm>
        <a:off x="1988558" y="2456963"/>
        <a:ext cx="941264" cy="941264"/>
      </dsp:txXfrm>
    </dsp:sp>
    <dsp:sp modelId="{FCFD1109-8A79-4338-A5E3-480AC5A0A7F6}">
      <dsp:nvSpPr>
        <dsp:cNvPr id="0" name=""/>
        <dsp:cNvSpPr/>
      </dsp:nvSpPr>
      <dsp:spPr>
        <a:xfrm>
          <a:off x="2092946" y="697024"/>
          <a:ext cx="1331148" cy="1331148"/>
        </a:xfrm>
        <a:prstGeom prst="ellipse">
          <a:avLst/>
        </a:prstGeom>
        <a:solidFill>
          <a:srgbClr val="0099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Written</a:t>
          </a:r>
          <a:r>
            <a:rPr lang="en-GB" sz="1800" kern="1200" dirty="0"/>
            <a:t> </a:t>
          </a:r>
          <a:r>
            <a:rPr lang="en-GB" sz="1400" kern="1200" dirty="0"/>
            <a:t>or</a:t>
          </a:r>
          <a:r>
            <a:rPr lang="en-GB" sz="1800" kern="1200" dirty="0"/>
            <a:t> </a:t>
          </a:r>
          <a:r>
            <a:rPr lang="en-GB" sz="1400" kern="1200" dirty="0"/>
            <a:t>Verbal</a:t>
          </a:r>
        </a:p>
      </dsp:txBody>
      <dsp:txXfrm>
        <a:off x="2287888" y="891966"/>
        <a:ext cx="941264" cy="941264"/>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88067"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00D4A96F-259A-43D3-9411-080C409D0748}" type="datetimeFigureOut">
              <a:rPr lang="en-US"/>
              <a:pPr>
                <a:defRPr/>
              </a:pPr>
              <a:t>5/11/2020</a:t>
            </a:fld>
            <a:endParaRPr lang="en-US" dirty="0"/>
          </a:p>
        </p:txBody>
      </p:sp>
      <p:sp>
        <p:nvSpPr>
          <p:cNvPr id="88068" name="Rectangle 4"/>
          <p:cNvSpPr>
            <a:spLocks noGrp="1" noChangeArrowheads="1"/>
          </p:cNvSpPr>
          <p:nvPr>
            <p:ph type="ftr" sz="quarter" idx="2"/>
          </p:nvPr>
        </p:nvSpPr>
        <p:spPr bwMode="auto">
          <a:xfrm>
            <a:off x="0" y="9428165"/>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88069" name="Rectangle 5"/>
          <p:cNvSpPr>
            <a:spLocks noGrp="1" noChangeArrowheads="1"/>
          </p:cNvSpPr>
          <p:nvPr>
            <p:ph type="sldNum" sz="quarter" idx="3"/>
          </p:nvPr>
        </p:nvSpPr>
        <p:spPr bwMode="auto">
          <a:xfrm>
            <a:off x="3778250" y="9428165"/>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E165CCE-E174-45A4-9CA0-0941EF6570AA}" type="slidenum">
              <a:rPr lang="en-US"/>
              <a:pPr>
                <a:defRPr/>
              </a:pPr>
              <a:t>‹#›</a:t>
            </a:fld>
            <a:endParaRPr lang="en-US" dirty="0"/>
          </a:p>
        </p:txBody>
      </p:sp>
    </p:spTree>
    <p:extLst>
      <p:ext uri="{BB962C8B-B14F-4D97-AF65-F5344CB8AC3E}">
        <p14:creationId xmlns:p14="http://schemas.microsoft.com/office/powerpoint/2010/main" val="4029074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A9B6CE-9A14-4B49-B6EA-E02BE9FA66A5}" type="datetimeFigureOut">
              <a:rPr lang="en-GB"/>
              <a:pPr>
                <a:defRPr/>
              </a:pPr>
              <a:t>11/05/2020</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66750" y="4714877"/>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5"/>
            <a:ext cx="288925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dirty="0"/>
          </a:p>
        </p:txBody>
      </p:sp>
      <p:sp>
        <p:nvSpPr>
          <p:cNvPr id="7" name="Slide Number Placeholder 6"/>
          <p:cNvSpPr>
            <a:spLocks noGrp="1"/>
          </p:cNvSpPr>
          <p:nvPr>
            <p:ph type="sldNum" sz="quarter" idx="5"/>
          </p:nvPr>
        </p:nvSpPr>
        <p:spPr>
          <a:xfrm>
            <a:off x="3778250" y="9428165"/>
            <a:ext cx="288925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6785CF1-219C-4C2A-9372-BDCB9E475534}" type="slidenum">
              <a:rPr lang="en-GB"/>
              <a:pPr>
                <a:defRPr/>
              </a:pPr>
              <a:t>‹#›</a:t>
            </a:fld>
            <a:endParaRPr lang="en-GB" dirty="0"/>
          </a:p>
        </p:txBody>
      </p:sp>
    </p:spTree>
    <p:extLst>
      <p:ext uri="{BB962C8B-B14F-4D97-AF65-F5344CB8AC3E}">
        <p14:creationId xmlns:p14="http://schemas.microsoft.com/office/powerpoint/2010/main" val="1767661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COSHH</a:t>
            </a:r>
          </a:p>
        </p:txBody>
      </p:sp>
      <p:sp>
        <p:nvSpPr>
          <p:cNvPr id="4" name="Slide Number Placeholder 3"/>
          <p:cNvSpPr>
            <a:spLocks noGrp="1"/>
          </p:cNvSpPr>
          <p:nvPr>
            <p:ph type="sldNum" sz="quarter" idx="5"/>
          </p:nvPr>
        </p:nvSpPr>
        <p:spPr/>
        <p:txBody>
          <a:bodyPr/>
          <a:lstStyle/>
          <a:p>
            <a:pPr>
              <a:defRPr/>
            </a:pPr>
            <a:fld id="{06785CF1-219C-4C2A-9372-BDCB9E475534}" type="slidenum">
              <a:rPr lang="en-GB" smtClean="0"/>
              <a:pPr>
                <a:defRPr/>
              </a:pPr>
              <a:t>9</a:t>
            </a:fld>
            <a:endParaRPr lang="en-GB" dirty="0"/>
          </a:p>
        </p:txBody>
      </p:sp>
    </p:spTree>
    <p:extLst>
      <p:ext uri="{BB962C8B-B14F-4D97-AF65-F5344CB8AC3E}">
        <p14:creationId xmlns:p14="http://schemas.microsoft.com/office/powerpoint/2010/main" val="3327913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Shared event with another authority</a:t>
            </a:r>
          </a:p>
          <a:p>
            <a:endParaRPr lang="en-GB" dirty="0"/>
          </a:p>
        </p:txBody>
      </p:sp>
      <p:sp>
        <p:nvSpPr>
          <p:cNvPr id="4" name="Slide Number Placeholder 3"/>
          <p:cNvSpPr>
            <a:spLocks noGrp="1"/>
          </p:cNvSpPr>
          <p:nvPr>
            <p:ph type="sldNum" sz="quarter" idx="5"/>
          </p:nvPr>
        </p:nvSpPr>
        <p:spPr/>
        <p:txBody>
          <a:bodyPr/>
          <a:lstStyle/>
          <a:p>
            <a:pPr>
              <a:defRPr/>
            </a:pPr>
            <a:fld id="{06785CF1-219C-4C2A-9372-BDCB9E475534}" type="slidenum">
              <a:rPr lang="en-GB" smtClean="0"/>
              <a:pPr>
                <a:defRPr/>
              </a:pPr>
              <a:t>11</a:t>
            </a:fld>
            <a:endParaRPr lang="en-GB" dirty="0"/>
          </a:p>
        </p:txBody>
      </p:sp>
    </p:spTree>
    <p:extLst>
      <p:ext uri="{BB962C8B-B14F-4D97-AF65-F5344CB8AC3E}">
        <p14:creationId xmlns:p14="http://schemas.microsoft.com/office/powerpoint/2010/main" val="19669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will look at the risk scoring matrix later on in the presentation</a:t>
            </a:r>
          </a:p>
        </p:txBody>
      </p:sp>
      <p:sp>
        <p:nvSpPr>
          <p:cNvPr id="4" name="Slide Number Placeholder 3"/>
          <p:cNvSpPr>
            <a:spLocks noGrp="1"/>
          </p:cNvSpPr>
          <p:nvPr>
            <p:ph type="sldNum" sz="quarter" idx="5"/>
          </p:nvPr>
        </p:nvSpPr>
        <p:spPr/>
        <p:txBody>
          <a:bodyPr/>
          <a:lstStyle/>
          <a:p>
            <a:pPr>
              <a:defRPr/>
            </a:pPr>
            <a:fld id="{06785CF1-219C-4C2A-9372-BDCB9E475534}" type="slidenum">
              <a:rPr lang="en-GB" smtClean="0"/>
              <a:pPr>
                <a:defRPr/>
              </a:pPr>
              <a:t>13</a:t>
            </a:fld>
            <a:endParaRPr lang="en-GB" dirty="0"/>
          </a:p>
        </p:txBody>
      </p:sp>
    </p:spTree>
    <p:extLst>
      <p:ext uri="{BB962C8B-B14F-4D97-AF65-F5344CB8AC3E}">
        <p14:creationId xmlns:p14="http://schemas.microsoft.com/office/powerpoint/2010/main" val="416640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Evidence needed should an insurance claim be made against the council</a:t>
            </a:r>
          </a:p>
        </p:txBody>
      </p:sp>
      <p:sp>
        <p:nvSpPr>
          <p:cNvPr id="4" name="Slide Number Placeholder 3"/>
          <p:cNvSpPr>
            <a:spLocks noGrp="1"/>
          </p:cNvSpPr>
          <p:nvPr>
            <p:ph type="sldNum" sz="quarter" idx="5"/>
          </p:nvPr>
        </p:nvSpPr>
        <p:spPr/>
        <p:txBody>
          <a:bodyPr/>
          <a:lstStyle/>
          <a:p>
            <a:pPr>
              <a:defRPr/>
            </a:pPr>
            <a:fld id="{06785CF1-219C-4C2A-9372-BDCB9E475534}" type="slidenum">
              <a:rPr lang="en-GB" smtClean="0"/>
              <a:pPr>
                <a:defRPr/>
              </a:pPr>
              <a:t>22</a:t>
            </a:fld>
            <a:endParaRPr lang="en-GB" dirty="0"/>
          </a:p>
        </p:txBody>
      </p:sp>
    </p:spTree>
    <p:extLst>
      <p:ext uri="{BB962C8B-B14F-4D97-AF65-F5344CB8AC3E}">
        <p14:creationId xmlns:p14="http://schemas.microsoft.com/office/powerpoint/2010/main" val="99367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properties – buildings and content; written/verbal –libel/slander; decisions - legal</a:t>
            </a:r>
          </a:p>
        </p:txBody>
      </p:sp>
      <p:sp>
        <p:nvSpPr>
          <p:cNvPr id="4" name="Slide Number Placeholder 3"/>
          <p:cNvSpPr>
            <a:spLocks noGrp="1"/>
          </p:cNvSpPr>
          <p:nvPr>
            <p:ph type="sldNum" sz="quarter" idx="5"/>
          </p:nvPr>
        </p:nvSpPr>
        <p:spPr/>
        <p:txBody>
          <a:bodyPr/>
          <a:lstStyle/>
          <a:p>
            <a:pPr>
              <a:defRPr/>
            </a:pPr>
            <a:fld id="{06785CF1-219C-4C2A-9372-BDCB9E475534}" type="slidenum">
              <a:rPr lang="en-GB" smtClean="0"/>
              <a:pPr>
                <a:defRPr/>
              </a:pPr>
              <a:t>28</a:t>
            </a:fld>
            <a:endParaRPr lang="en-GB" dirty="0"/>
          </a:p>
        </p:txBody>
      </p:sp>
    </p:spTree>
    <p:extLst>
      <p:ext uri="{BB962C8B-B14F-4D97-AF65-F5344CB8AC3E}">
        <p14:creationId xmlns:p14="http://schemas.microsoft.com/office/powerpoint/2010/main" val="3064233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2C5CEE07-CCEE-474E-8332-656BD56677C4}" type="datetimeFigureOut">
              <a:rPr lang="en-GB"/>
              <a:pPr>
                <a:defRPr/>
              </a:pPr>
              <a:t>11/05/2020</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9809727-DBCE-4B2C-96AA-79F0380CD237}"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108C5A9-FA0F-4493-900F-0AFA147231CE}" type="datetimeFigureOut">
              <a:rPr lang="en-GB"/>
              <a:pPr>
                <a:defRPr/>
              </a:pPr>
              <a:t>11/05/2020</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1A6F5D5-A5C3-4D5A-A856-3EC02D0E3849}"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476D2BC-8572-4EC5-B83A-5835BC1B00D8}" type="datetimeFigureOut">
              <a:rPr lang="en-GB"/>
              <a:pPr>
                <a:defRPr/>
              </a:pPr>
              <a:t>11/05/2020</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1B4CC1C-8B00-47DB-8323-67D2A676FA3A}"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E4DCE96-C3FC-4586-94CE-5F7685A703CA}" type="datetimeFigureOut">
              <a:rPr lang="en-GB"/>
              <a:pPr>
                <a:defRPr/>
              </a:pPr>
              <a:t>11/05/2020</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471E42E9-429B-4ED6-8E2D-C20BA185C8DF}"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DB2B605-AB19-4326-8E53-18BEFDF2AFEA}" type="datetimeFigureOut">
              <a:rPr lang="en-GB"/>
              <a:pPr>
                <a:defRPr/>
              </a:pPr>
              <a:t>11/05/2020</a:t>
            </a:fld>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E856F435-1529-43BD-BE6A-BD24C0E11B3F}"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3AE1D8B-9557-4DD0-830A-532FF0D787F3}" type="datetimeFigureOut">
              <a:rPr lang="en-GB"/>
              <a:pPr>
                <a:defRPr/>
              </a:pPr>
              <a:t>11/05/2020</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11DED69-6833-45DB-A1C5-601B10FB277C}"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8EF90C8C-16DA-4F27-BB23-615A3240E21F}" type="datetimeFigureOut">
              <a:rPr lang="en-GB"/>
              <a:pPr>
                <a:defRPr/>
              </a:pPr>
              <a:t>11/05/2020</a:t>
            </a:fld>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D6E0C584-B7E9-4832-8459-FCBE36AD9144}"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69658AC1-0D59-41AF-A8D7-34A51934A226}" type="datetimeFigureOut">
              <a:rPr lang="en-GB"/>
              <a:pPr>
                <a:defRPr/>
              </a:pPr>
              <a:t>11/05/2020</a:t>
            </a:fld>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342CF395-8F1A-4DCE-A71B-3654B8D63157}"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21A116E-DBB9-4598-8F16-C478BFDA2406}" type="datetimeFigureOut">
              <a:rPr lang="en-GB"/>
              <a:pPr>
                <a:defRPr/>
              </a:pPr>
              <a:t>11/05/2020</a:t>
            </a:fld>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5A730BC8-403E-4B46-8197-63CC1F0FB1DB}"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44687E5-CD38-4493-858F-C869ED98A07B}" type="datetimeFigureOut">
              <a:rPr lang="en-GB"/>
              <a:pPr>
                <a:defRPr/>
              </a:pPr>
              <a:t>11/05/2020</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1D74C8ED-F8F7-4F9F-8634-01A737EB5923}"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AF4037-D7E4-47C8-8AB8-7ADF8E562120}" type="datetimeFigureOut">
              <a:rPr lang="en-GB"/>
              <a:pPr>
                <a:defRPr/>
              </a:pPr>
              <a:t>11/05/2020</a:t>
            </a:fld>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30AE16F-0175-4B78-9769-9C6831CC50CC}"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98DF2AA9-19DC-4FD8-8E08-FD8D67046A2F}" type="datetimeFigureOut">
              <a:rPr lang="en-GB"/>
              <a:pPr>
                <a:defRPr/>
              </a:pPr>
              <a:t>11/05/2020</a:t>
            </a:fld>
            <a:endParaRPr lang="en-GB" dirty="0"/>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FC0CB76-F876-44A7-BDC8-C8C13CC6854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www.rospa.com/play-safety/Advice"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hse.gov.uk/risk/controlling-risks.ht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722A0-6572-404D-B34D-A8400FFCBD0E}"/>
              </a:ext>
            </a:extLst>
          </p:cNvPr>
          <p:cNvSpPr>
            <a:spLocks noGrp="1"/>
          </p:cNvSpPr>
          <p:nvPr>
            <p:ph type="ctrTitle"/>
          </p:nvPr>
        </p:nvSpPr>
        <p:spPr>
          <a:xfrm>
            <a:off x="1143000" y="793033"/>
            <a:ext cx="6858000" cy="977089"/>
          </a:xfrm>
        </p:spPr>
        <p:txBody>
          <a:bodyPr>
            <a:normAutofit/>
          </a:bodyPr>
          <a:lstStyle/>
          <a:p>
            <a:r>
              <a:rPr lang="en-GB" sz="2700" b="1" dirty="0">
                <a:latin typeface="+mn-lt"/>
              </a:rPr>
              <a:t>Yorkshire Local Councils Associations</a:t>
            </a:r>
          </a:p>
        </p:txBody>
      </p:sp>
      <p:sp>
        <p:nvSpPr>
          <p:cNvPr id="3" name="Subtitle 2">
            <a:extLst>
              <a:ext uri="{FF2B5EF4-FFF2-40B4-BE49-F238E27FC236}">
                <a16:creationId xmlns:a16="http://schemas.microsoft.com/office/drawing/2014/main" id="{BD9C5191-0C8A-4985-B24D-574377DB0EA2}"/>
              </a:ext>
            </a:extLst>
          </p:cNvPr>
          <p:cNvSpPr>
            <a:spLocks noGrp="1"/>
          </p:cNvSpPr>
          <p:nvPr>
            <p:ph type="subTitle" idx="1"/>
          </p:nvPr>
        </p:nvSpPr>
        <p:spPr>
          <a:xfrm>
            <a:off x="1143000" y="2387876"/>
            <a:ext cx="6858000" cy="3188546"/>
          </a:xfrm>
        </p:spPr>
        <p:txBody>
          <a:bodyPr anchor="ctr">
            <a:normAutofit/>
          </a:bodyPr>
          <a:lstStyle/>
          <a:p>
            <a:endParaRPr lang="en-GB" altLang="en-US" b="1" dirty="0">
              <a:latin typeface="Arial" panose="020B0604020202020204" pitchFamily="34" charset="0"/>
              <a:cs typeface="Arial" panose="020B0604020202020204" pitchFamily="34" charset="0"/>
            </a:endParaRPr>
          </a:p>
          <a:p>
            <a:endParaRPr lang="en-GB" altLang="en-US" b="1" dirty="0">
              <a:latin typeface="Arial" panose="020B0604020202020204" pitchFamily="34" charset="0"/>
              <a:cs typeface="Arial" panose="020B0604020202020204" pitchFamily="34" charset="0"/>
            </a:endParaRPr>
          </a:p>
          <a:p>
            <a:r>
              <a:rPr lang="en-GB" altLang="en-US" sz="4400" b="1" dirty="0">
                <a:latin typeface="Arial" panose="020B0604020202020204" pitchFamily="34" charset="0"/>
                <a:cs typeface="Arial" panose="020B0604020202020204" pitchFamily="34" charset="0"/>
              </a:rPr>
              <a:t>Risk Management and Risk Assessment</a:t>
            </a:r>
          </a:p>
          <a:p>
            <a:pPr algn="l">
              <a:lnSpc>
                <a:spcPct val="100000"/>
              </a:lnSpc>
            </a:pPr>
            <a:endParaRPr lang="en-GB" dirty="0">
              <a:latin typeface="Arial" panose="020B0604020202020204" pitchFamily="34" charset="0"/>
              <a:cs typeface="Arial" panose="020B0604020202020204" pitchFamily="34" charset="0"/>
            </a:endParaRPr>
          </a:p>
          <a:p>
            <a:pPr algn="l">
              <a:lnSpc>
                <a:spcPct val="100000"/>
              </a:lnSpc>
            </a:pPr>
            <a:endParaRPr lang="en-GB" dirty="0">
              <a:latin typeface="Arial" panose="020B0604020202020204" pitchFamily="34" charset="0"/>
              <a:cs typeface="Arial" panose="020B0604020202020204" pitchFamily="34" charset="0"/>
            </a:endParaRPr>
          </a:p>
          <a:p>
            <a:endParaRPr lang="en-GB" dirty="0">
              <a:latin typeface="Arial Black" panose="020B0A04020102020204" pitchFamily="34" charset="0"/>
            </a:endParaRPr>
          </a:p>
        </p:txBody>
      </p:sp>
      <p:pic>
        <p:nvPicPr>
          <p:cNvPr id="1026" name="Picture 2">
            <a:extLst>
              <a:ext uri="{FF2B5EF4-FFF2-40B4-BE49-F238E27FC236}">
                <a16:creationId xmlns:a16="http://schemas.microsoft.com/office/drawing/2014/main" id="{9CC97FF8-47C9-438D-B29F-6E4D390E51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740352" y="25287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5340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8FC5EE1-14C1-4C6E-B0DC-05DCE314EC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914313" y="18631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593EEF8-776F-4BF0-A2F4-3DD418B3BC42}"/>
              </a:ext>
            </a:extLst>
          </p:cNvPr>
          <p:cNvSpPr txBox="1">
            <a:spLocks noChangeArrowheads="1"/>
          </p:cNvSpPr>
          <p:nvPr/>
        </p:nvSpPr>
        <p:spPr>
          <a:xfrm>
            <a:off x="549740" y="209178"/>
            <a:ext cx="7307932"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altLang="en-US" sz="3600" b="1" kern="0" dirty="0"/>
              <a:t>You have the strategy, what now?</a:t>
            </a:r>
            <a:endParaRPr lang="en-US" altLang="en-US" sz="3600" b="1" kern="0" dirty="0"/>
          </a:p>
        </p:txBody>
      </p:sp>
      <p:sp>
        <p:nvSpPr>
          <p:cNvPr id="4" name="TextBox 3">
            <a:extLst>
              <a:ext uri="{FF2B5EF4-FFF2-40B4-BE49-F238E27FC236}">
                <a16:creationId xmlns:a16="http://schemas.microsoft.com/office/drawing/2014/main" id="{203E7837-7D98-4F16-A38B-32CB0E26840A}"/>
              </a:ext>
            </a:extLst>
          </p:cNvPr>
          <p:cNvSpPr txBox="1"/>
          <p:nvPr/>
        </p:nvSpPr>
        <p:spPr>
          <a:xfrm>
            <a:off x="755576" y="1674966"/>
            <a:ext cx="7632848" cy="5170646"/>
          </a:xfrm>
          <a:prstGeom prst="rect">
            <a:avLst/>
          </a:prstGeom>
          <a:noFill/>
        </p:spPr>
        <p:txBody>
          <a:bodyPr wrap="square" rtlCol="0">
            <a:spAutoFit/>
          </a:bodyPr>
          <a:lstStyle/>
          <a:p>
            <a:pPr marL="342900" indent="-342900">
              <a:buFont typeface="Arial" panose="020B0604020202020204" pitchFamily="34" charset="0"/>
              <a:buChar char="•"/>
            </a:pPr>
            <a:r>
              <a:rPr lang="en-US" sz="2200" dirty="0"/>
              <a:t>Control and assess the risks</a:t>
            </a:r>
          </a:p>
          <a:p>
            <a:endParaRPr lang="en-US" sz="2200" dirty="0"/>
          </a:p>
          <a:p>
            <a:pPr marL="342900" indent="-342900">
              <a:buFont typeface="Arial" panose="020B0604020202020204" pitchFamily="34" charset="0"/>
              <a:buChar char="•"/>
            </a:pPr>
            <a:r>
              <a:rPr lang="en-US" sz="2200" dirty="0"/>
              <a:t>Risk control is the process of taking action to do something about the risk (where possible)</a:t>
            </a:r>
          </a:p>
          <a:p>
            <a:endParaRPr lang="en-US" sz="2200" dirty="0"/>
          </a:p>
          <a:p>
            <a:pPr marL="342900" indent="-342900">
              <a:buFont typeface="Arial" panose="020B0604020202020204" pitchFamily="34" charset="0"/>
              <a:buChar char="•"/>
            </a:pPr>
            <a:r>
              <a:rPr lang="en-US" sz="2200" dirty="0"/>
              <a:t>Options for control include:</a:t>
            </a:r>
          </a:p>
          <a:p>
            <a:r>
              <a:rPr lang="en-US" sz="2200" dirty="0"/>
              <a:t>- Elimination: the circumstances from which the risk arises are removed so that the risk no longer exists; </a:t>
            </a:r>
            <a:br>
              <a:rPr lang="en-US" sz="2200" dirty="0"/>
            </a:br>
            <a:endParaRPr lang="en-US" sz="2200" dirty="0"/>
          </a:p>
          <a:p>
            <a:r>
              <a:rPr lang="en-US" sz="2200" dirty="0"/>
              <a:t>- Reduction: loss control measures are implemented to reduce the impact/ likelihood of the risk occurring; </a:t>
            </a:r>
            <a:br>
              <a:rPr lang="en-US" sz="2200" dirty="0"/>
            </a:br>
            <a:endParaRPr lang="en-US" sz="2200" dirty="0"/>
          </a:p>
          <a:p>
            <a:r>
              <a:rPr lang="en-US" sz="2200" dirty="0"/>
              <a:t>- Transfer: the financial impact is passed to others e.g. by revising contractual terms;</a:t>
            </a:r>
          </a:p>
          <a:p>
            <a:r>
              <a:rPr lang="en-GB" sz="2200" dirty="0"/>
              <a:t> </a:t>
            </a:r>
          </a:p>
        </p:txBody>
      </p:sp>
    </p:spTree>
    <p:extLst>
      <p:ext uri="{BB962C8B-B14F-4D97-AF65-F5344CB8AC3E}">
        <p14:creationId xmlns:p14="http://schemas.microsoft.com/office/powerpoint/2010/main" val="3767458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8FC5EE1-14C1-4C6E-B0DC-05DCE314EC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7914313" y="18631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593EEF8-776F-4BF0-A2F4-3DD418B3BC42}"/>
              </a:ext>
            </a:extLst>
          </p:cNvPr>
          <p:cNvSpPr txBox="1">
            <a:spLocks noChangeArrowheads="1"/>
          </p:cNvSpPr>
          <p:nvPr/>
        </p:nvSpPr>
        <p:spPr>
          <a:xfrm>
            <a:off x="539552" y="643518"/>
            <a:ext cx="7307932"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altLang="en-US" sz="3600" b="1" kern="0" dirty="0"/>
              <a:t>You have the strategy, what now?</a:t>
            </a:r>
            <a:endParaRPr lang="en-US" altLang="en-US" sz="3600" b="1" kern="0" dirty="0"/>
          </a:p>
        </p:txBody>
      </p:sp>
      <p:sp>
        <p:nvSpPr>
          <p:cNvPr id="4" name="TextBox 3">
            <a:extLst>
              <a:ext uri="{FF2B5EF4-FFF2-40B4-BE49-F238E27FC236}">
                <a16:creationId xmlns:a16="http://schemas.microsoft.com/office/drawing/2014/main" id="{203E7837-7D98-4F16-A38B-32CB0E26840A}"/>
              </a:ext>
            </a:extLst>
          </p:cNvPr>
          <p:cNvSpPr txBox="1"/>
          <p:nvPr/>
        </p:nvSpPr>
        <p:spPr>
          <a:xfrm>
            <a:off x="769814" y="2276872"/>
            <a:ext cx="7632848" cy="3477875"/>
          </a:xfrm>
          <a:prstGeom prst="rect">
            <a:avLst/>
          </a:prstGeom>
          <a:noFill/>
        </p:spPr>
        <p:txBody>
          <a:bodyPr wrap="square" rtlCol="0">
            <a:spAutoFit/>
          </a:bodyPr>
          <a:lstStyle/>
          <a:p>
            <a:pPr marL="342900" indent="-342900">
              <a:buFontTx/>
              <a:buChar char="-"/>
            </a:pPr>
            <a:r>
              <a:rPr lang="en-US" sz="2200" dirty="0"/>
              <a:t>Sharing: the risk is shared with another party; this is uncommon in councils but not impossible;</a:t>
            </a:r>
          </a:p>
          <a:p>
            <a:r>
              <a:rPr lang="en-US" sz="2200" dirty="0"/>
              <a:t> </a:t>
            </a:r>
          </a:p>
          <a:p>
            <a:pPr marL="342900" indent="-342900">
              <a:buFontTx/>
              <a:buChar char="-"/>
            </a:pPr>
            <a:r>
              <a:rPr lang="en-US" sz="2200" dirty="0"/>
              <a:t>Insuring: insure against some or all of the risks to mitigate financial impact; and</a:t>
            </a:r>
          </a:p>
          <a:p>
            <a:endParaRPr lang="en-US" sz="2200" dirty="0"/>
          </a:p>
          <a:p>
            <a:pPr marL="342900" indent="-342900">
              <a:buFontTx/>
              <a:buChar char="-"/>
            </a:pPr>
            <a:r>
              <a:rPr lang="en-US" sz="2200" dirty="0"/>
              <a:t>Acceptance: documenting a conscious decision after assessment of areas where the council accepts or tolerates risk.</a:t>
            </a:r>
          </a:p>
          <a:p>
            <a:r>
              <a:rPr lang="en-GB" sz="2200" dirty="0"/>
              <a:t> </a:t>
            </a:r>
          </a:p>
        </p:txBody>
      </p:sp>
    </p:spTree>
    <p:extLst>
      <p:ext uri="{BB962C8B-B14F-4D97-AF65-F5344CB8AC3E}">
        <p14:creationId xmlns:p14="http://schemas.microsoft.com/office/powerpoint/2010/main" val="3490023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9AC3F6-B3B8-466B-93C8-795AB51797C0}"/>
              </a:ext>
            </a:extLst>
          </p:cNvPr>
          <p:cNvSpPr txBox="1"/>
          <p:nvPr/>
        </p:nvSpPr>
        <p:spPr>
          <a:xfrm>
            <a:off x="2843808" y="2420888"/>
            <a:ext cx="4248472" cy="830997"/>
          </a:xfrm>
          <a:prstGeom prst="rect">
            <a:avLst/>
          </a:prstGeom>
          <a:noFill/>
        </p:spPr>
        <p:txBody>
          <a:bodyPr wrap="square" rtlCol="0">
            <a:spAutoFit/>
          </a:bodyPr>
          <a:lstStyle/>
          <a:p>
            <a:r>
              <a:rPr lang="en-GB" sz="4800" dirty="0"/>
              <a:t>Questions?</a:t>
            </a:r>
          </a:p>
        </p:txBody>
      </p:sp>
      <p:pic>
        <p:nvPicPr>
          <p:cNvPr id="3" name="Picture 2">
            <a:extLst>
              <a:ext uri="{FF2B5EF4-FFF2-40B4-BE49-F238E27FC236}">
                <a16:creationId xmlns:a16="http://schemas.microsoft.com/office/drawing/2014/main" id="{CD283DF6-7856-43F1-9CB2-6AEA212436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596336" y="404664"/>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2894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8FC5EE1-14C1-4C6E-B0DC-05DCE314EC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7914313" y="18631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593EEF8-776F-4BF0-A2F4-3DD418B3BC42}"/>
              </a:ext>
            </a:extLst>
          </p:cNvPr>
          <p:cNvSpPr txBox="1">
            <a:spLocks noChangeArrowheads="1"/>
          </p:cNvSpPr>
          <p:nvPr/>
        </p:nvSpPr>
        <p:spPr>
          <a:xfrm>
            <a:off x="549740" y="209178"/>
            <a:ext cx="7307932"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altLang="en-US" sz="3600" b="1" kern="0" dirty="0"/>
              <a:t>Using the controls</a:t>
            </a:r>
            <a:endParaRPr lang="en-US" altLang="en-US" sz="3600" b="1" kern="0" dirty="0"/>
          </a:p>
        </p:txBody>
      </p:sp>
      <p:sp>
        <p:nvSpPr>
          <p:cNvPr id="4" name="TextBox 3">
            <a:extLst>
              <a:ext uri="{FF2B5EF4-FFF2-40B4-BE49-F238E27FC236}">
                <a16:creationId xmlns:a16="http://schemas.microsoft.com/office/drawing/2014/main" id="{203E7837-7D98-4F16-A38B-32CB0E26840A}"/>
              </a:ext>
            </a:extLst>
          </p:cNvPr>
          <p:cNvSpPr txBox="1"/>
          <p:nvPr/>
        </p:nvSpPr>
        <p:spPr>
          <a:xfrm>
            <a:off x="592591" y="980728"/>
            <a:ext cx="7632848" cy="5847755"/>
          </a:xfrm>
          <a:prstGeom prst="rect">
            <a:avLst/>
          </a:prstGeom>
          <a:noFill/>
        </p:spPr>
        <p:txBody>
          <a:bodyPr wrap="square" rtlCol="0">
            <a:spAutoFit/>
          </a:bodyPr>
          <a:lstStyle/>
          <a:p>
            <a:r>
              <a:rPr lang="en-GB" sz="2200" dirty="0"/>
              <a:t>A council prepares a risk management scheme</a:t>
            </a:r>
          </a:p>
          <a:p>
            <a:endParaRPr lang="en-GB" sz="2200" dirty="0"/>
          </a:p>
          <a:p>
            <a:r>
              <a:rPr lang="en-GB" sz="2200" dirty="0"/>
              <a:t>The scheme identifies aspects of council work, situations, services and processes where risk is evident; particularly to people</a:t>
            </a:r>
          </a:p>
          <a:p>
            <a:endParaRPr lang="en-GB" sz="2200" dirty="0"/>
          </a:p>
          <a:p>
            <a:r>
              <a:rPr lang="en-GB" sz="2200" dirty="0"/>
              <a:t>Key headings in the scheme:</a:t>
            </a:r>
          </a:p>
          <a:p>
            <a:r>
              <a:rPr lang="en-GB" sz="2200" dirty="0"/>
              <a:t>Areas of risk;</a:t>
            </a:r>
          </a:p>
          <a:p>
            <a:r>
              <a:rPr lang="en-GB" sz="2200" dirty="0"/>
              <a:t>Potential impact if the risk occurred</a:t>
            </a:r>
          </a:p>
          <a:p>
            <a:r>
              <a:rPr lang="en-GB" sz="2200" dirty="0"/>
              <a:t>Likelihood of the risk occurring (score 1-5)</a:t>
            </a:r>
          </a:p>
          <a:p>
            <a:r>
              <a:rPr lang="en-GB" sz="2200" dirty="0"/>
              <a:t>Severity should risk occur (score 1-5)</a:t>
            </a:r>
          </a:p>
          <a:p>
            <a:r>
              <a:rPr lang="en-GB" sz="2200" dirty="0"/>
              <a:t>Review frequency, ie in finance, how often does the council review the insurance policy?</a:t>
            </a:r>
          </a:p>
          <a:p>
            <a:r>
              <a:rPr lang="en-GB" sz="2200" dirty="0"/>
              <a:t>Action to be taken by the council</a:t>
            </a:r>
          </a:p>
          <a:p>
            <a:r>
              <a:rPr lang="en-GB" sz="2200" dirty="0"/>
              <a:t>Who is the responsible officer (remembering that it is the council that is ultimately responsible)</a:t>
            </a:r>
          </a:p>
          <a:p>
            <a:r>
              <a:rPr lang="en-GB" sz="2200" dirty="0"/>
              <a:t> </a:t>
            </a:r>
          </a:p>
        </p:txBody>
      </p:sp>
    </p:spTree>
    <p:extLst>
      <p:ext uri="{BB962C8B-B14F-4D97-AF65-F5344CB8AC3E}">
        <p14:creationId xmlns:p14="http://schemas.microsoft.com/office/powerpoint/2010/main" val="3300743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8FC5EE1-14C1-4C6E-B0DC-05DCE314EC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914313" y="18631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593EEF8-776F-4BF0-A2F4-3DD418B3BC42}"/>
              </a:ext>
            </a:extLst>
          </p:cNvPr>
          <p:cNvSpPr txBox="1">
            <a:spLocks noChangeArrowheads="1"/>
          </p:cNvSpPr>
          <p:nvPr/>
        </p:nvSpPr>
        <p:spPr>
          <a:xfrm>
            <a:off x="549740" y="209178"/>
            <a:ext cx="7307932"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altLang="en-US" sz="2800" b="1" kern="0" dirty="0"/>
              <a:t>What would a risk management scheme include?</a:t>
            </a:r>
            <a:endParaRPr lang="en-US" altLang="en-US" sz="2800" b="1" kern="0" dirty="0"/>
          </a:p>
        </p:txBody>
      </p:sp>
      <p:sp>
        <p:nvSpPr>
          <p:cNvPr id="4" name="TextBox 3">
            <a:extLst>
              <a:ext uri="{FF2B5EF4-FFF2-40B4-BE49-F238E27FC236}">
                <a16:creationId xmlns:a16="http://schemas.microsoft.com/office/drawing/2014/main" id="{203E7837-7D98-4F16-A38B-32CB0E26840A}"/>
              </a:ext>
            </a:extLst>
          </p:cNvPr>
          <p:cNvSpPr txBox="1"/>
          <p:nvPr/>
        </p:nvSpPr>
        <p:spPr>
          <a:xfrm>
            <a:off x="675547" y="2182793"/>
            <a:ext cx="7560841" cy="3816429"/>
          </a:xfrm>
          <a:prstGeom prst="rect">
            <a:avLst/>
          </a:prstGeom>
          <a:noFill/>
        </p:spPr>
        <p:txBody>
          <a:bodyPr wrap="square" rtlCol="0">
            <a:spAutoFit/>
          </a:bodyPr>
          <a:lstStyle/>
          <a:p>
            <a:r>
              <a:rPr lang="en-GB" sz="2200" dirty="0"/>
              <a:t>Typical inclusions:</a:t>
            </a:r>
            <a:br>
              <a:rPr lang="en-GB" sz="2200" dirty="0"/>
            </a:br>
            <a:r>
              <a:rPr lang="en-GB" sz="2200" dirty="0"/>
              <a:t>	Finance</a:t>
            </a:r>
          </a:p>
          <a:p>
            <a:r>
              <a:rPr lang="en-GB" sz="2200" dirty="0"/>
              <a:t>	Employment</a:t>
            </a:r>
          </a:p>
          <a:p>
            <a:r>
              <a:rPr lang="en-GB" sz="2200" dirty="0"/>
              <a:t>	Services provided by a council</a:t>
            </a:r>
          </a:p>
          <a:p>
            <a:r>
              <a:rPr lang="en-GB" sz="2200" dirty="0"/>
              <a:t>	Assets the council owns (particularly those 	accessible by the public)</a:t>
            </a:r>
          </a:p>
          <a:p>
            <a:r>
              <a:rPr lang="en-GB" sz="2200" dirty="0"/>
              <a:t>	FOIA and EIR</a:t>
            </a:r>
          </a:p>
          <a:p>
            <a:r>
              <a:rPr lang="en-GB" sz="2200" dirty="0"/>
              <a:t>	Data Protection</a:t>
            </a:r>
          </a:p>
          <a:p>
            <a:r>
              <a:rPr lang="en-GB" sz="2200" dirty="0"/>
              <a:t>	Use of legal powers</a:t>
            </a:r>
          </a:p>
          <a:p>
            <a:r>
              <a:rPr lang="en-GB" sz="2200" dirty="0"/>
              <a:t>	Members interests</a:t>
            </a:r>
          </a:p>
          <a:p>
            <a:endParaRPr lang="en-GB" sz="2200" dirty="0"/>
          </a:p>
        </p:txBody>
      </p:sp>
      <p:sp>
        <p:nvSpPr>
          <p:cNvPr id="5" name="TextBox 4">
            <a:extLst>
              <a:ext uri="{FF2B5EF4-FFF2-40B4-BE49-F238E27FC236}">
                <a16:creationId xmlns:a16="http://schemas.microsoft.com/office/drawing/2014/main" id="{52807780-5E89-49F7-B629-C6AA23786333}"/>
              </a:ext>
            </a:extLst>
          </p:cNvPr>
          <p:cNvSpPr txBox="1"/>
          <p:nvPr/>
        </p:nvSpPr>
        <p:spPr>
          <a:xfrm>
            <a:off x="679133" y="5540826"/>
            <a:ext cx="8263880" cy="1107996"/>
          </a:xfrm>
          <a:prstGeom prst="rect">
            <a:avLst/>
          </a:prstGeom>
          <a:noFill/>
        </p:spPr>
        <p:txBody>
          <a:bodyPr wrap="square" rtlCol="0">
            <a:spAutoFit/>
          </a:bodyPr>
          <a:lstStyle/>
          <a:p>
            <a:r>
              <a:rPr lang="en-GB" sz="2200" dirty="0"/>
              <a:t>Tailor the scheme to the council services/facilities/activities</a:t>
            </a:r>
          </a:p>
          <a:p>
            <a:r>
              <a:rPr lang="en-GB" sz="2200" dirty="0"/>
              <a:t>Works alongside other policies such as a council’s business continuity policy</a:t>
            </a:r>
          </a:p>
        </p:txBody>
      </p:sp>
      <p:sp>
        <p:nvSpPr>
          <p:cNvPr id="6" name="TextBox 5">
            <a:extLst>
              <a:ext uri="{FF2B5EF4-FFF2-40B4-BE49-F238E27FC236}">
                <a16:creationId xmlns:a16="http://schemas.microsoft.com/office/drawing/2014/main" id="{994CE693-1115-4274-9198-DB33A86D6ACF}"/>
              </a:ext>
            </a:extLst>
          </p:cNvPr>
          <p:cNvSpPr txBox="1"/>
          <p:nvPr/>
        </p:nvSpPr>
        <p:spPr>
          <a:xfrm>
            <a:off x="679133" y="1153227"/>
            <a:ext cx="7910692" cy="1107996"/>
          </a:xfrm>
          <a:prstGeom prst="rect">
            <a:avLst/>
          </a:prstGeom>
          <a:noFill/>
        </p:spPr>
        <p:txBody>
          <a:bodyPr wrap="square" rtlCol="0">
            <a:spAutoFit/>
          </a:bodyPr>
          <a:lstStyle/>
          <a:p>
            <a:r>
              <a:rPr lang="en-GB" sz="2200" dirty="0"/>
              <a:t>Includes aspects that fall into the four categories of risk management, ie strategic, financial, operational and compliance</a:t>
            </a:r>
          </a:p>
        </p:txBody>
      </p:sp>
    </p:spTree>
    <p:extLst>
      <p:ext uri="{BB962C8B-B14F-4D97-AF65-F5344CB8AC3E}">
        <p14:creationId xmlns:p14="http://schemas.microsoft.com/office/powerpoint/2010/main" val="2678306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8FC5EE1-14C1-4C6E-B0DC-05DCE314EC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914313" y="18631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593EEF8-776F-4BF0-A2F4-3DD418B3BC42}"/>
              </a:ext>
            </a:extLst>
          </p:cNvPr>
          <p:cNvSpPr txBox="1">
            <a:spLocks noChangeArrowheads="1"/>
          </p:cNvSpPr>
          <p:nvPr/>
        </p:nvSpPr>
        <p:spPr>
          <a:xfrm>
            <a:off x="549740" y="209178"/>
            <a:ext cx="7307932"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altLang="en-US" sz="4000" b="1" kern="0" dirty="0"/>
              <a:t>Risk management scheme</a:t>
            </a:r>
            <a:endParaRPr lang="en-US" altLang="en-US" sz="4000" b="1" kern="0" dirty="0"/>
          </a:p>
        </p:txBody>
      </p:sp>
      <p:sp>
        <p:nvSpPr>
          <p:cNvPr id="4" name="TextBox 3">
            <a:extLst>
              <a:ext uri="{FF2B5EF4-FFF2-40B4-BE49-F238E27FC236}">
                <a16:creationId xmlns:a16="http://schemas.microsoft.com/office/drawing/2014/main" id="{203E7837-7D98-4F16-A38B-32CB0E26840A}"/>
              </a:ext>
            </a:extLst>
          </p:cNvPr>
          <p:cNvSpPr txBox="1"/>
          <p:nvPr/>
        </p:nvSpPr>
        <p:spPr>
          <a:xfrm>
            <a:off x="558930" y="1343092"/>
            <a:ext cx="7632848" cy="5509200"/>
          </a:xfrm>
          <a:prstGeom prst="rect">
            <a:avLst/>
          </a:prstGeom>
          <a:noFill/>
        </p:spPr>
        <p:txBody>
          <a:bodyPr wrap="square" rtlCol="0">
            <a:spAutoFit/>
          </a:bodyPr>
          <a:lstStyle/>
          <a:p>
            <a:r>
              <a:rPr lang="en-GB" sz="2200" dirty="0"/>
              <a:t>Probably sensible in larger councils to delegate risk management and overseeing of controls to a committee</a:t>
            </a:r>
          </a:p>
          <a:p>
            <a:endParaRPr lang="en-GB" sz="2200" dirty="0"/>
          </a:p>
          <a:p>
            <a:r>
              <a:rPr lang="en-GB" sz="2200" dirty="0"/>
              <a:t>In a small council, agree the frequency of review of the actual scheme</a:t>
            </a:r>
          </a:p>
          <a:p>
            <a:endParaRPr lang="en-GB" sz="2200" dirty="0"/>
          </a:p>
          <a:p>
            <a:r>
              <a:rPr lang="en-GB" sz="2200" dirty="0"/>
              <a:t>The clerk/RFO should be consulting the scheme on a regular basis</a:t>
            </a:r>
          </a:p>
          <a:p>
            <a:endParaRPr lang="en-GB" sz="2200" dirty="0"/>
          </a:p>
          <a:p>
            <a:r>
              <a:rPr lang="en-GB" sz="2200" dirty="0"/>
              <a:t>It is important that the risk management scheme is a working document that is consulted and updated regularly</a:t>
            </a:r>
            <a:br>
              <a:rPr lang="en-GB" sz="2200" dirty="0"/>
            </a:br>
            <a:endParaRPr lang="en-GB" sz="2200" dirty="0"/>
          </a:p>
          <a:p>
            <a:r>
              <a:rPr lang="en-GB" sz="2200" dirty="0"/>
              <a:t>Risk management is not about the size of a council; it is about having a systematic examination in all councils to reduce the risk to the public and public money</a:t>
            </a:r>
          </a:p>
          <a:p>
            <a:endParaRPr lang="en-GB" sz="2200" dirty="0"/>
          </a:p>
        </p:txBody>
      </p:sp>
    </p:spTree>
    <p:extLst>
      <p:ext uri="{BB962C8B-B14F-4D97-AF65-F5344CB8AC3E}">
        <p14:creationId xmlns:p14="http://schemas.microsoft.com/office/powerpoint/2010/main" val="409745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8718E3-66A4-4188-B60D-7FCDBC9534E3}"/>
              </a:ext>
            </a:extLst>
          </p:cNvPr>
          <p:cNvSpPr txBox="1"/>
          <p:nvPr/>
        </p:nvSpPr>
        <p:spPr>
          <a:xfrm>
            <a:off x="251520" y="1145332"/>
            <a:ext cx="8424936" cy="5163988"/>
          </a:xfrm>
          <a:prstGeom prst="rect">
            <a:avLst/>
          </a:prstGeom>
          <a:noFill/>
        </p:spPr>
        <p:txBody>
          <a:bodyPr wrap="square" rtlCol="0">
            <a:spAutoFit/>
          </a:bodyPr>
          <a:lstStyle/>
          <a:p>
            <a:endParaRPr lang="en-GB" dirty="0"/>
          </a:p>
        </p:txBody>
      </p:sp>
      <p:graphicFrame>
        <p:nvGraphicFramePr>
          <p:cNvPr id="10" name="Table 10">
            <a:extLst>
              <a:ext uri="{FF2B5EF4-FFF2-40B4-BE49-F238E27FC236}">
                <a16:creationId xmlns:a16="http://schemas.microsoft.com/office/drawing/2014/main" id="{C8226CF7-C383-4136-82C1-F8CA46B181E6}"/>
              </a:ext>
            </a:extLst>
          </p:cNvPr>
          <p:cNvGraphicFramePr>
            <a:graphicFrameLocks noGrp="1"/>
          </p:cNvGraphicFramePr>
          <p:nvPr>
            <p:extLst>
              <p:ext uri="{D42A27DB-BD31-4B8C-83A1-F6EECF244321}">
                <p14:modId xmlns:p14="http://schemas.microsoft.com/office/powerpoint/2010/main" val="3727224208"/>
              </p:ext>
            </p:extLst>
          </p:nvPr>
        </p:nvGraphicFramePr>
        <p:xfrm>
          <a:off x="467543" y="1055998"/>
          <a:ext cx="8208914" cy="5674280"/>
        </p:xfrm>
        <a:graphic>
          <a:graphicData uri="http://schemas.openxmlformats.org/drawingml/2006/table">
            <a:tbl>
              <a:tblPr firstRow="1" bandRow="1">
                <a:tableStyleId>{21E4AEA4-8DFA-4A89-87EB-49C32662AFE0}</a:tableStyleId>
              </a:tblPr>
              <a:tblGrid>
                <a:gridCol w="1172702">
                  <a:extLst>
                    <a:ext uri="{9D8B030D-6E8A-4147-A177-3AD203B41FA5}">
                      <a16:colId xmlns:a16="http://schemas.microsoft.com/office/drawing/2014/main" val="4143505713"/>
                    </a:ext>
                  </a:extLst>
                </a:gridCol>
                <a:gridCol w="1172702">
                  <a:extLst>
                    <a:ext uri="{9D8B030D-6E8A-4147-A177-3AD203B41FA5}">
                      <a16:colId xmlns:a16="http://schemas.microsoft.com/office/drawing/2014/main" val="2201311498"/>
                    </a:ext>
                  </a:extLst>
                </a:gridCol>
                <a:gridCol w="1172702">
                  <a:extLst>
                    <a:ext uri="{9D8B030D-6E8A-4147-A177-3AD203B41FA5}">
                      <a16:colId xmlns:a16="http://schemas.microsoft.com/office/drawing/2014/main" val="1752078153"/>
                    </a:ext>
                  </a:extLst>
                </a:gridCol>
                <a:gridCol w="1172702">
                  <a:extLst>
                    <a:ext uri="{9D8B030D-6E8A-4147-A177-3AD203B41FA5}">
                      <a16:colId xmlns:a16="http://schemas.microsoft.com/office/drawing/2014/main" val="336212598"/>
                    </a:ext>
                  </a:extLst>
                </a:gridCol>
                <a:gridCol w="1172702">
                  <a:extLst>
                    <a:ext uri="{9D8B030D-6E8A-4147-A177-3AD203B41FA5}">
                      <a16:colId xmlns:a16="http://schemas.microsoft.com/office/drawing/2014/main" val="250729844"/>
                    </a:ext>
                  </a:extLst>
                </a:gridCol>
                <a:gridCol w="1172702">
                  <a:extLst>
                    <a:ext uri="{9D8B030D-6E8A-4147-A177-3AD203B41FA5}">
                      <a16:colId xmlns:a16="http://schemas.microsoft.com/office/drawing/2014/main" val="596397699"/>
                    </a:ext>
                  </a:extLst>
                </a:gridCol>
                <a:gridCol w="1172702">
                  <a:extLst>
                    <a:ext uri="{9D8B030D-6E8A-4147-A177-3AD203B41FA5}">
                      <a16:colId xmlns:a16="http://schemas.microsoft.com/office/drawing/2014/main" val="1928322591"/>
                    </a:ext>
                  </a:extLst>
                </a:gridCol>
              </a:tblGrid>
              <a:tr h="663848">
                <a:tc>
                  <a:txBody>
                    <a:bodyPr/>
                    <a:lstStyle/>
                    <a:p>
                      <a:pPr>
                        <a:lnSpc>
                          <a:spcPct val="107000"/>
                        </a:lnSpc>
                        <a:spcAft>
                          <a:spcPts val="0"/>
                        </a:spcAft>
                      </a:pPr>
                      <a:r>
                        <a:rPr lang="en-GB" sz="1100" dirty="0">
                          <a:effectLst/>
                        </a:rPr>
                        <a:t>Risk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Impact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Control Measures in place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Likelihood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Severity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Review Frequency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Responsible Person/s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8673255"/>
                  </a:ext>
                </a:extLst>
              </a:tr>
              <a:tr h="1438556">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Lack of adequate insurance cover in place</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Claims against council impact on finances and service provision. Insufficient funds for contingencies and to carry out functions.</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An annual review of insurance is completed to ensure that all risks are covered</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Annually</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Clerk/RFO</a:t>
                      </a:r>
                    </a:p>
                  </a:txBody>
                  <a:tcPr marL="68580" marR="68580" marT="0" marB="0"/>
                </a:tc>
                <a:extLst>
                  <a:ext uri="{0D108BD9-81ED-4DB2-BD59-A6C34878D82A}">
                    <a16:rowId xmlns:a16="http://schemas.microsoft.com/office/drawing/2014/main" val="821717974"/>
                  </a:ext>
                </a:extLst>
              </a:tr>
              <a:tr h="1438556">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Inadequate Budget Provision and precept set to cover service provision</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Services not provided. Lack of confidence in the council. Inability to carry out functions.</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The Budget is prepared by the Clerk &amp; Finance Committee/</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Council. Adequate funds are available to ensure service provision can be maintained </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Annually </a:t>
                      </a:r>
                    </a:p>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Quarterly updates to Finance/Council meetings</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Clerk/RFO</a:t>
                      </a:r>
                    </a:p>
                  </a:txBody>
                  <a:tcPr marL="68580" marR="68580" marT="0" marB="0"/>
                </a:tc>
                <a:extLst>
                  <a:ext uri="{0D108BD9-81ED-4DB2-BD59-A6C34878D82A}">
                    <a16:rowId xmlns:a16="http://schemas.microsoft.com/office/drawing/2014/main" val="3028654751"/>
                  </a:ext>
                </a:extLst>
              </a:tr>
              <a:tr h="1438556">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Failure to comply with Customs and Excise Regulations (HMRC)</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Inadequate financial controls. Fines and Penalties incurred that are not budgeted for.</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VAT is managed and recorded accurately. Completion of VAT return is submitted within the given deadline. Claims are reconciled to the cashbook.</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Quarterly</a:t>
                      </a:r>
                    </a:p>
                  </a:txBody>
                  <a:tcPr marL="68580" marR="68580" marT="0" marB="0"/>
                </a:tc>
                <a:tc>
                  <a:txBody>
                    <a:bodyPr/>
                    <a:lstStyle/>
                    <a:p>
                      <a:pP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Clerk/RFO</a:t>
                      </a:r>
                    </a:p>
                  </a:txBody>
                  <a:tcPr marL="68580" marR="68580" marT="0" marB="0"/>
                </a:tc>
                <a:extLst>
                  <a:ext uri="{0D108BD9-81ED-4DB2-BD59-A6C34878D82A}">
                    <a16:rowId xmlns:a16="http://schemas.microsoft.com/office/drawing/2014/main" val="3254480690"/>
                  </a:ext>
                </a:extLst>
              </a:tr>
            </a:tbl>
          </a:graphicData>
        </a:graphic>
      </p:graphicFrame>
      <p:sp>
        <p:nvSpPr>
          <p:cNvPr id="12" name="TextBox 11">
            <a:extLst>
              <a:ext uri="{FF2B5EF4-FFF2-40B4-BE49-F238E27FC236}">
                <a16:creationId xmlns:a16="http://schemas.microsoft.com/office/drawing/2014/main" id="{FDBD7A8F-7284-4424-BF00-A5D990C35133}"/>
              </a:ext>
            </a:extLst>
          </p:cNvPr>
          <p:cNvSpPr txBox="1"/>
          <p:nvPr/>
        </p:nvSpPr>
        <p:spPr>
          <a:xfrm>
            <a:off x="450776" y="449099"/>
            <a:ext cx="8208914" cy="369332"/>
          </a:xfrm>
          <a:prstGeom prst="rect">
            <a:avLst/>
          </a:prstGeom>
          <a:noFill/>
        </p:spPr>
        <p:txBody>
          <a:bodyPr wrap="square" rtlCol="0">
            <a:spAutoFit/>
          </a:bodyPr>
          <a:lstStyle/>
          <a:p>
            <a:pPr algn="ctr"/>
            <a:r>
              <a:rPr lang="en-GB" b="1" dirty="0"/>
              <a:t>Example of some of the financial elements of a risk management scheme</a:t>
            </a:r>
          </a:p>
        </p:txBody>
      </p:sp>
    </p:spTree>
    <p:extLst>
      <p:ext uri="{BB962C8B-B14F-4D97-AF65-F5344CB8AC3E}">
        <p14:creationId xmlns:p14="http://schemas.microsoft.com/office/powerpoint/2010/main" val="585903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5E961B-B7EA-479E-B9F9-1DFD92E643C7}"/>
              </a:ext>
            </a:extLst>
          </p:cNvPr>
          <p:cNvSpPr txBox="1"/>
          <p:nvPr/>
        </p:nvSpPr>
        <p:spPr>
          <a:xfrm>
            <a:off x="421905" y="296290"/>
            <a:ext cx="7324228" cy="1354217"/>
          </a:xfrm>
          <a:prstGeom prst="rect">
            <a:avLst/>
          </a:prstGeom>
          <a:noFill/>
        </p:spPr>
        <p:txBody>
          <a:bodyPr wrap="square" rtlCol="0">
            <a:spAutoFit/>
          </a:bodyPr>
          <a:lstStyle/>
          <a:p>
            <a:pPr algn="ctr"/>
            <a:r>
              <a:rPr lang="en-GB" sz="3200" dirty="0"/>
              <a:t>What else could a Financial Risk Assessment consider?</a:t>
            </a:r>
          </a:p>
          <a:p>
            <a:endParaRPr lang="en-GB" dirty="0"/>
          </a:p>
        </p:txBody>
      </p:sp>
      <p:sp>
        <p:nvSpPr>
          <p:cNvPr id="3" name="TextBox 2">
            <a:extLst>
              <a:ext uri="{FF2B5EF4-FFF2-40B4-BE49-F238E27FC236}">
                <a16:creationId xmlns:a16="http://schemas.microsoft.com/office/drawing/2014/main" id="{845EB997-0FFE-4677-9928-BE978BFDFE4F}"/>
              </a:ext>
            </a:extLst>
          </p:cNvPr>
          <p:cNvSpPr txBox="1"/>
          <p:nvPr/>
        </p:nvSpPr>
        <p:spPr>
          <a:xfrm>
            <a:off x="179512" y="1484784"/>
            <a:ext cx="8568952" cy="5293757"/>
          </a:xfrm>
          <a:prstGeom prst="rect">
            <a:avLst/>
          </a:prstGeom>
          <a:noFill/>
        </p:spPr>
        <p:txBody>
          <a:bodyPr wrap="square" rtlCol="0">
            <a:spAutoFit/>
          </a:bodyPr>
          <a:lstStyle/>
          <a:p>
            <a:pPr marL="342900" indent="-342900">
              <a:buFontTx/>
              <a:buAutoNum type="arabicPeriod"/>
            </a:pPr>
            <a:r>
              <a:rPr lang="en-GB" sz="2000" dirty="0"/>
              <a:t>Inadequate budget provision and precept set to cover the councils service provision</a:t>
            </a:r>
          </a:p>
          <a:p>
            <a:pPr marL="342900" indent="-342900">
              <a:buAutoNum type="arabicPeriod"/>
            </a:pPr>
            <a:r>
              <a:rPr lang="en-GB" sz="2000" dirty="0"/>
              <a:t>Bank and banking arrangements – ie risks in using BACS</a:t>
            </a:r>
          </a:p>
          <a:p>
            <a:pPr marL="342900" indent="-342900">
              <a:buFontTx/>
              <a:buAutoNum type="arabicPeriod"/>
            </a:pPr>
            <a:r>
              <a:rPr lang="en-GB" sz="2000" dirty="0"/>
              <a:t>Failure to comply with Customs and Excise Regulations (HMRC)</a:t>
            </a:r>
          </a:p>
          <a:p>
            <a:pPr marL="342900" indent="-342900">
              <a:buFontTx/>
              <a:buAutoNum type="arabicPeriod"/>
            </a:pPr>
            <a:r>
              <a:rPr lang="en-GB" sz="2000" dirty="0"/>
              <a:t>Loss of money through theft or misappropriation – fidelity guarantee</a:t>
            </a:r>
          </a:p>
          <a:p>
            <a:pPr marL="342900" indent="-342900">
              <a:buAutoNum type="arabicPeriod"/>
            </a:pPr>
            <a:r>
              <a:rPr lang="en-GB" sz="2000" dirty="0"/>
              <a:t>Poor financial management and internal controls in place</a:t>
            </a:r>
          </a:p>
          <a:p>
            <a:pPr marL="342900" indent="-342900">
              <a:buFontTx/>
              <a:buAutoNum type="arabicPeriod"/>
            </a:pPr>
            <a:r>
              <a:rPr lang="en-GB" sz="2000" dirty="0"/>
              <a:t>Incur expenditure without proper legal authority</a:t>
            </a:r>
          </a:p>
          <a:p>
            <a:pPr marL="342900" indent="-342900">
              <a:buAutoNum type="arabicPeriod"/>
            </a:pPr>
            <a:r>
              <a:rPr lang="en-GB" sz="2000" dirty="0"/>
              <a:t>Failure to ensure proper use of funds under specific powers</a:t>
            </a:r>
          </a:p>
          <a:p>
            <a:pPr marL="342900" indent="-342900">
              <a:buAutoNum type="arabicPeriod"/>
            </a:pPr>
            <a:r>
              <a:rPr lang="en-GB" sz="2000" dirty="0"/>
              <a:t>Failure to review investments / interest rates regularly</a:t>
            </a:r>
          </a:p>
          <a:p>
            <a:pPr marL="342900" indent="-342900">
              <a:buAutoNum type="arabicPeriod"/>
            </a:pPr>
            <a:r>
              <a:rPr lang="en-GB" sz="2000" dirty="0"/>
              <a:t>Failure to maintain an effective payments facility</a:t>
            </a:r>
          </a:p>
          <a:p>
            <a:pPr marL="342900" indent="-342900">
              <a:buAutoNum type="arabicPeriod"/>
            </a:pPr>
            <a:r>
              <a:rPr lang="en-GB" sz="2000" dirty="0"/>
              <a:t>Cash handling – ie, collection of allotment rents by officer</a:t>
            </a:r>
          </a:p>
          <a:p>
            <a:pPr marL="342900" indent="-342900">
              <a:buFontTx/>
              <a:buAutoNum type="arabicPeriod"/>
            </a:pPr>
            <a:r>
              <a:rPr lang="en-GB" sz="2000" dirty="0"/>
              <a:t>Failure to review rental of buildings; allotments etc</a:t>
            </a:r>
          </a:p>
          <a:p>
            <a:pPr marL="342900" indent="-342900">
              <a:buAutoNum type="arabicPeriod"/>
            </a:pPr>
            <a:r>
              <a:rPr lang="en-GB" sz="2000" dirty="0"/>
              <a:t>Failure to complete the internal audit; annual governance and accountability return within the deadline and respond to external audit requirements</a:t>
            </a:r>
          </a:p>
          <a:p>
            <a:r>
              <a:rPr lang="en-GB" sz="2000" dirty="0"/>
              <a:t>Not an exhaustive list – tailor to your council</a:t>
            </a:r>
          </a:p>
          <a:p>
            <a:endParaRPr lang="en-GB" dirty="0"/>
          </a:p>
        </p:txBody>
      </p:sp>
      <p:pic>
        <p:nvPicPr>
          <p:cNvPr id="4" name="Picture 2">
            <a:extLst>
              <a:ext uri="{FF2B5EF4-FFF2-40B4-BE49-F238E27FC236}">
                <a16:creationId xmlns:a16="http://schemas.microsoft.com/office/drawing/2014/main" id="{187B4A84-A9A9-4FA4-AF53-F8894ED4EC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719764" y="12508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3633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3BADE5-838B-43E8-826D-000CBC28CA09}"/>
              </a:ext>
            </a:extLst>
          </p:cNvPr>
          <p:cNvSpPr txBox="1"/>
          <p:nvPr/>
        </p:nvSpPr>
        <p:spPr>
          <a:xfrm>
            <a:off x="464366" y="109662"/>
            <a:ext cx="8352928" cy="1231106"/>
          </a:xfrm>
          <a:prstGeom prst="rect">
            <a:avLst/>
          </a:prstGeom>
          <a:noFill/>
        </p:spPr>
        <p:txBody>
          <a:bodyPr wrap="square" rtlCol="0">
            <a:spAutoFit/>
          </a:bodyPr>
          <a:lstStyle/>
          <a:p>
            <a:pPr algn="ctr"/>
            <a:r>
              <a:rPr lang="en-GB" sz="2800" dirty="0"/>
              <a:t>What could a Compliance Risk </a:t>
            </a:r>
          </a:p>
          <a:p>
            <a:pPr algn="ctr"/>
            <a:r>
              <a:rPr lang="en-GB" sz="2800" dirty="0"/>
              <a:t>Assessment consider?</a:t>
            </a:r>
          </a:p>
          <a:p>
            <a:endParaRPr lang="en-GB" dirty="0"/>
          </a:p>
        </p:txBody>
      </p:sp>
      <p:sp>
        <p:nvSpPr>
          <p:cNvPr id="3" name="TextBox 2">
            <a:extLst>
              <a:ext uri="{FF2B5EF4-FFF2-40B4-BE49-F238E27FC236}">
                <a16:creationId xmlns:a16="http://schemas.microsoft.com/office/drawing/2014/main" id="{E54ADB08-3A05-48E3-AF9A-E3D5B67FC1E6}"/>
              </a:ext>
            </a:extLst>
          </p:cNvPr>
          <p:cNvSpPr txBox="1"/>
          <p:nvPr/>
        </p:nvSpPr>
        <p:spPr>
          <a:xfrm>
            <a:off x="392358" y="1116027"/>
            <a:ext cx="8424936" cy="5262979"/>
          </a:xfrm>
          <a:prstGeom prst="rect">
            <a:avLst/>
          </a:prstGeom>
          <a:noFill/>
        </p:spPr>
        <p:txBody>
          <a:bodyPr wrap="square" rtlCol="0">
            <a:spAutoFit/>
          </a:bodyPr>
          <a:lstStyle/>
          <a:p>
            <a:pPr marL="342900" indent="-342900">
              <a:buAutoNum type="arabicPeriod"/>
            </a:pPr>
            <a:r>
              <a:rPr lang="en-GB" sz="2000" dirty="0"/>
              <a:t>Failure to have a Proper Officer appointed</a:t>
            </a:r>
          </a:p>
          <a:p>
            <a:pPr marL="342900" indent="-342900">
              <a:buFontTx/>
              <a:buAutoNum type="arabicPeriod"/>
            </a:pPr>
            <a:r>
              <a:rPr lang="en-GB" sz="2000" dirty="0"/>
              <a:t>Inability to retain staff</a:t>
            </a:r>
          </a:p>
          <a:p>
            <a:pPr marL="342900" indent="-342900">
              <a:buFontTx/>
              <a:buAutoNum type="arabicPeriod"/>
            </a:pPr>
            <a:r>
              <a:rPr lang="en-GB" sz="2000" dirty="0"/>
              <a:t>Insufficient staff/hours to perform councils statutory duties</a:t>
            </a:r>
          </a:p>
          <a:p>
            <a:pPr marL="342900" indent="-342900">
              <a:buFontTx/>
              <a:buAutoNum type="arabicPeriod"/>
            </a:pPr>
            <a:r>
              <a:rPr lang="en-GB" sz="2000" dirty="0"/>
              <a:t>Non compliance with FOIA and EIR; Equality law; H&amp;S at work, employment legislation such as how does the council ensure that it is meeting COSHH, RIDDOR and PUWER</a:t>
            </a:r>
          </a:p>
          <a:p>
            <a:pPr marL="342900" indent="-342900">
              <a:buFontTx/>
              <a:buAutoNum type="arabicPeriod"/>
            </a:pPr>
            <a:r>
              <a:rPr lang="en-GB" sz="2000" dirty="0"/>
              <a:t>Failure to provide a safe working environment for employees (and contractors)</a:t>
            </a:r>
          </a:p>
          <a:p>
            <a:pPr marL="342900" indent="-342900">
              <a:buAutoNum type="arabicPeriod"/>
            </a:pPr>
            <a:r>
              <a:rPr lang="en-GB" sz="2000" dirty="0"/>
              <a:t>Failure to register members interests with the principal authority</a:t>
            </a:r>
          </a:p>
          <a:p>
            <a:pPr marL="342900" indent="-342900">
              <a:buAutoNum type="arabicPeriod"/>
            </a:pPr>
            <a:r>
              <a:rPr lang="en-GB" sz="2000" dirty="0"/>
              <a:t>Failure to meet statutory duties re notification of council meetings</a:t>
            </a:r>
          </a:p>
          <a:p>
            <a:pPr marL="342900" indent="-342900">
              <a:buAutoNum type="arabicPeriod"/>
            </a:pPr>
            <a:r>
              <a:rPr lang="en-GB" sz="2000" dirty="0"/>
              <a:t>Failure to report council business accurately in the minutes from meetings</a:t>
            </a:r>
          </a:p>
          <a:p>
            <a:pPr marL="342900" indent="-342900">
              <a:buAutoNum type="arabicPeriod"/>
            </a:pPr>
            <a:r>
              <a:rPr lang="en-GB" sz="2000" dirty="0"/>
              <a:t>Failure to keep personal data secure</a:t>
            </a:r>
          </a:p>
          <a:p>
            <a:pPr marL="342900" indent="-342900">
              <a:buAutoNum type="arabicPeriod"/>
            </a:pPr>
            <a:r>
              <a:rPr lang="en-GB" sz="2000" dirty="0"/>
              <a:t>Failure to allow electors that wish to inspect the councils records the opportunity to do so</a:t>
            </a:r>
          </a:p>
          <a:p>
            <a:endParaRPr lang="en-GB" dirty="0"/>
          </a:p>
          <a:p>
            <a:pPr marL="342900" indent="-342900">
              <a:buAutoNum type="arabicPeriod"/>
            </a:pPr>
            <a:endParaRPr lang="en-GB" dirty="0"/>
          </a:p>
        </p:txBody>
      </p:sp>
      <p:pic>
        <p:nvPicPr>
          <p:cNvPr id="4" name="Picture 2">
            <a:extLst>
              <a:ext uri="{FF2B5EF4-FFF2-40B4-BE49-F238E27FC236}">
                <a16:creationId xmlns:a16="http://schemas.microsoft.com/office/drawing/2014/main" id="{CF37AC28-1F04-4C5C-851B-F6195567F5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50934" y="109662"/>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3063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3BADE5-838B-43E8-826D-000CBC28CA09}"/>
              </a:ext>
            </a:extLst>
          </p:cNvPr>
          <p:cNvSpPr txBox="1"/>
          <p:nvPr/>
        </p:nvSpPr>
        <p:spPr>
          <a:xfrm>
            <a:off x="464366" y="109662"/>
            <a:ext cx="8352928" cy="1231106"/>
          </a:xfrm>
          <a:prstGeom prst="rect">
            <a:avLst/>
          </a:prstGeom>
          <a:noFill/>
        </p:spPr>
        <p:txBody>
          <a:bodyPr wrap="square" rtlCol="0">
            <a:spAutoFit/>
          </a:bodyPr>
          <a:lstStyle/>
          <a:p>
            <a:pPr algn="ctr"/>
            <a:r>
              <a:rPr lang="en-GB" sz="2800" dirty="0"/>
              <a:t>What could an Operational Risk </a:t>
            </a:r>
          </a:p>
          <a:p>
            <a:pPr algn="ctr"/>
            <a:r>
              <a:rPr lang="en-GB" sz="2800" dirty="0"/>
              <a:t>Assessment consider?</a:t>
            </a:r>
          </a:p>
          <a:p>
            <a:endParaRPr lang="en-GB" dirty="0"/>
          </a:p>
        </p:txBody>
      </p:sp>
      <p:sp>
        <p:nvSpPr>
          <p:cNvPr id="3" name="TextBox 2">
            <a:extLst>
              <a:ext uri="{FF2B5EF4-FFF2-40B4-BE49-F238E27FC236}">
                <a16:creationId xmlns:a16="http://schemas.microsoft.com/office/drawing/2014/main" id="{E54ADB08-3A05-48E3-AF9A-E3D5B67FC1E6}"/>
              </a:ext>
            </a:extLst>
          </p:cNvPr>
          <p:cNvSpPr txBox="1"/>
          <p:nvPr/>
        </p:nvSpPr>
        <p:spPr>
          <a:xfrm>
            <a:off x="392358" y="1116027"/>
            <a:ext cx="8424936" cy="5601533"/>
          </a:xfrm>
          <a:prstGeom prst="rect">
            <a:avLst/>
          </a:prstGeom>
          <a:noFill/>
        </p:spPr>
        <p:txBody>
          <a:bodyPr wrap="square" rtlCol="0">
            <a:spAutoFit/>
          </a:bodyPr>
          <a:lstStyle/>
          <a:p>
            <a:pPr marL="342900" indent="-342900">
              <a:buAutoNum type="arabicPeriod"/>
            </a:pPr>
            <a:r>
              <a:rPr lang="en-GB" sz="2000" dirty="0"/>
              <a:t>Failure to maintain an accurate and up to date asset register with insufficient protection of the councils assets (remember to use the model recommended by Governance and Accountability)</a:t>
            </a:r>
          </a:p>
          <a:p>
            <a:pPr marL="342900" indent="-342900">
              <a:buFontTx/>
              <a:buAutoNum type="arabicPeriod"/>
            </a:pPr>
            <a:r>
              <a:rPr lang="en-GB" sz="2000" dirty="0"/>
              <a:t>Failure to properly maintain records for play areas; cemeteries, allotments, benches, trees, litter bins, bus shelters, council offices, notice boards, parks and open spaces – the list is not exhaustive</a:t>
            </a:r>
          </a:p>
          <a:p>
            <a:pPr marL="342900" indent="-342900">
              <a:buFontTx/>
              <a:buAutoNum type="arabicPeriod"/>
            </a:pPr>
            <a:r>
              <a:rPr lang="en-GB" sz="2000" dirty="0"/>
              <a:t>Failure to carry out adequate risk assessments on the council’s assets</a:t>
            </a:r>
          </a:p>
          <a:p>
            <a:pPr marL="342900" indent="-342900">
              <a:buAutoNum type="arabicPeriod"/>
            </a:pPr>
            <a:r>
              <a:rPr lang="en-GB" sz="2000" dirty="0"/>
              <a:t>Failure to complete contractual arrangements with service providers</a:t>
            </a:r>
          </a:p>
          <a:p>
            <a:pPr marL="342900" indent="-342900">
              <a:buAutoNum type="arabicPeriod"/>
            </a:pPr>
            <a:r>
              <a:rPr lang="en-GB" sz="2000" dirty="0"/>
              <a:t>Lack of security for council property – deeds/ownership agreements</a:t>
            </a:r>
          </a:p>
          <a:p>
            <a:pPr marL="342900" indent="-342900">
              <a:buAutoNum type="arabicPeriod"/>
            </a:pPr>
            <a:r>
              <a:rPr lang="en-GB" sz="2000" dirty="0"/>
              <a:t>Failure to take necessary considerations and precautions when councils are organising events to which the public are to be admitted</a:t>
            </a:r>
          </a:p>
          <a:p>
            <a:pPr marL="342900" indent="-342900">
              <a:buAutoNum type="arabicPeriod"/>
            </a:pPr>
            <a:r>
              <a:rPr lang="en-GB" sz="2000" dirty="0"/>
              <a:t>Failure to implement policies to control the use of social media by councillors</a:t>
            </a:r>
          </a:p>
          <a:p>
            <a:pPr marL="342900" indent="-342900">
              <a:buAutoNum type="arabicPeriod"/>
            </a:pPr>
            <a:r>
              <a:rPr lang="en-GB" sz="2000" dirty="0"/>
              <a:t>Failure to ensure security of a council’s intellectual property</a:t>
            </a:r>
          </a:p>
          <a:p>
            <a:r>
              <a:rPr lang="en-GB" sz="2000" dirty="0"/>
              <a:t>	Council having its own computer</a:t>
            </a:r>
          </a:p>
          <a:p>
            <a:r>
              <a:rPr lang="en-GB" sz="2000" dirty="0"/>
              <a:t>	Policy for use of council computer(s) by staff</a:t>
            </a:r>
          </a:p>
          <a:p>
            <a:r>
              <a:rPr lang="en-GB" sz="2000" dirty="0"/>
              <a:t>	Cloud back up and regular back up of a council’s hard drive</a:t>
            </a:r>
            <a:endParaRPr lang="en-GB" dirty="0"/>
          </a:p>
          <a:p>
            <a:pPr marL="342900" indent="-342900">
              <a:buAutoNum type="arabicPeriod"/>
            </a:pPr>
            <a:endParaRPr lang="en-GB" dirty="0"/>
          </a:p>
        </p:txBody>
      </p:sp>
      <p:pic>
        <p:nvPicPr>
          <p:cNvPr id="4" name="Picture 2">
            <a:extLst>
              <a:ext uri="{FF2B5EF4-FFF2-40B4-BE49-F238E27FC236}">
                <a16:creationId xmlns:a16="http://schemas.microsoft.com/office/drawing/2014/main" id="{CF37AC28-1F04-4C5C-851B-F6195567F5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50934" y="109662"/>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4464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722A0-6572-404D-B34D-A8400FFCBD0E}"/>
              </a:ext>
            </a:extLst>
          </p:cNvPr>
          <p:cNvSpPr>
            <a:spLocks noGrp="1"/>
          </p:cNvSpPr>
          <p:nvPr>
            <p:ph type="ctrTitle"/>
          </p:nvPr>
        </p:nvSpPr>
        <p:spPr>
          <a:xfrm>
            <a:off x="179512" y="939743"/>
            <a:ext cx="8589540" cy="977089"/>
          </a:xfrm>
        </p:spPr>
        <p:txBody>
          <a:bodyPr>
            <a:normAutofit/>
          </a:bodyPr>
          <a:lstStyle/>
          <a:p>
            <a:r>
              <a:rPr lang="en-GB" sz="2700" b="1" dirty="0">
                <a:latin typeface="+mn-lt"/>
              </a:rPr>
              <a:t>Risk Management and Risk Assessment</a:t>
            </a:r>
          </a:p>
        </p:txBody>
      </p:sp>
      <p:sp>
        <p:nvSpPr>
          <p:cNvPr id="3" name="Subtitle 2">
            <a:extLst>
              <a:ext uri="{FF2B5EF4-FFF2-40B4-BE49-F238E27FC236}">
                <a16:creationId xmlns:a16="http://schemas.microsoft.com/office/drawing/2014/main" id="{BD9C5191-0C8A-4985-B24D-574377DB0EA2}"/>
              </a:ext>
            </a:extLst>
          </p:cNvPr>
          <p:cNvSpPr>
            <a:spLocks noGrp="1"/>
          </p:cNvSpPr>
          <p:nvPr>
            <p:ph type="subTitle" idx="1"/>
          </p:nvPr>
        </p:nvSpPr>
        <p:spPr>
          <a:xfrm>
            <a:off x="467544" y="1916832"/>
            <a:ext cx="8208912" cy="4328059"/>
          </a:xfrm>
        </p:spPr>
        <p:txBody>
          <a:bodyPr>
            <a:noAutofit/>
          </a:bodyPr>
          <a:lstStyle/>
          <a:p>
            <a:r>
              <a:rPr lang="en-GB" altLang="en-US" sz="2000" b="1" dirty="0">
                <a:latin typeface="Arial" panose="020B0604020202020204" pitchFamily="34" charset="0"/>
                <a:cs typeface="Arial" panose="020B0604020202020204" pitchFamily="34" charset="0"/>
              </a:rPr>
              <a:t>Welcome and introductions</a:t>
            </a:r>
          </a:p>
          <a:p>
            <a:endParaRPr lang="en-GB" altLang="en-US" sz="2000" b="1" dirty="0">
              <a:latin typeface="Arial" panose="020B0604020202020204" pitchFamily="34" charset="0"/>
              <a:cs typeface="Arial" panose="020B0604020202020204" pitchFamily="34" charset="0"/>
            </a:endParaRPr>
          </a:p>
          <a:p>
            <a:r>
              <a:rPr lang="en-GB" altLang="en-US" sz="2000" b="1" dirty="0">
                <a:latin typeface="Arial" panose="020B0604020202020204" pitchFamily="34" charset="0"/>
                <a:cs typeface="Arial" panose="020B0604020202020204" pitchFamily="34" charset="0"/>
              </a:rPr>
              <a:t>In the handout section of the webinar dashboard, there are a templates/models, including the presentation. The webinar is being recorded.</a:t>
            </a:r>
          </a:p>
          <a:p>
            <a:endParaRPr lang="en-GB" altLang="en-US" sz="2000" b="1" dirty="0">
              <a:latin typeface="Arial" panose="020B0604020202020204" pitchFamily="34" charset="0"/>
              <a:cs typeface="Arial" panose="020B0604020202020204" pitchFamily="34" charset="0"/>
            </a:endParaRPr>
          </a:p>
          <a:p>
            <a:r>
              <a:rPr lang="en-GB" altLang="en-US" sz="2000" b="1" dirty="0">
                <a:latin typeface="Arial" panose="020B0604020202020204" pitchFamily="34" charset="0"/>
                <a:cs typeface="Arial" panose="020B0604020202020204" pitchFamily="34" charset="0"/>
              </a:rPr>
              <a:t>We will look at the questions you raise and answer some of those during the presentation</a:t>
            </a:r>
          </a:p>
          <a:p>
            <a:endParaRPr lang="en-GB" altLang="en-US" sz="2000" b="1" dirty="0">
              <a:latin typeface="Arial" panose="020B0604020202020204" pitchFamily="34" charset="0"/>
              <a:cs typeface="Arial" panose="020B0604020202020204" pitchFamily="34" charset="0"/>
            </a:endParaRPr>
          </a:p>
          <a:p>
            <a:r>
              <a:rPr lang="en-GB" altLang="en-US" sz="2000" b="1" dirty="0">
                <a:latin typeface="Arial" panose="020B0604020202020204" pitchFamily="34" charset="0"/>
                <a:cs typeface="Arial" panose="020B0604020202020204" pitchFamily="34" charset="0"/>
              </a:rPr>
              <a:t>If run out of time, we will send a paper out next week to participants with all questions and answers</a:t>
            </a:r>
          </a:p>
          <a:p>
            <a:endParaRPr lang="en-GB" altLang="en-US" b="1" dirty="0">
              <a:latin typeface="Arial" panose="020B0604020202020204" pitchFamily="34" charset="0"/>
              <a:cs typeface="Arial" panose="020B0604020202020204" pitchFamily="34" charset="0"/>
            </a:endParaRPr>
          </a:p>
          <a:p>
            <a:endParaRPr lang="en-GB" altLang="en-US" b="1" dirty="0">
              <a:latin typeface="Arial" panose="020B0604020202020204" pitchFamily="34" charset="0"/>
              <a:cs typeface="Arial" panose="020B0604020202020204" pitchFamily="34" charset="0"/>
            </a:endParaRPr>
          </a:p>
          <a:p>
            <a:endParaRPr lang="en-GB" altLang="en-US" b="1" dirty="0">
              <a:latin typeface="Arial" panose="020B0604020202020204" pitchFamily="34" charset="0"/>
              <a:cs typeface="Arial" panose="020B0604020202020204" pitchFamily="34" charset="0"/>
            </a:endParaRPr>
          </a:p>
          <a:p>
            <a:pPr algn="l">
              <a:lnSpc>
                <a:spcPct val="100000"/>
              </a:lnSpc>
            </a:pPr>
            <a:endParaRPr lang="en-GB" dirty="0">
              <a:latin typeface="Arial" panose="020B0604020202020204" pitchFamily="34" charset="0"/>
              <a:cs typeface="Arial" panose="020B0604020202020204" pitchFamily="34" charset="0"/>
            </a:endParaRPr>
          </a:p>
          <a:p>
            <a:pPr algn="l">
              <a:lnSpc>
                <a:spcPct val="100000"/>
              </a:lnSpc>
            </a:pPr>
            <a:endParaRPr lang="en-GB" dirty="0">
              <a:latin typeface="Arial" panose="020B0604020202020204" pitchFamily="34" charset="0"/>
              <a:cs typeface="Arial" panose="020B0604020202020204" pitchFamily="34" charset="0"/>
            </a:endParaRPr>
          </a:p>
          <a:p>
            <a:endParaRPr lang="en-GB" dirty="0">
              <a:latin typeface="Arial Black" panose="020B0A04020102020204" pitchFamily="34" charset="0"/>
            </a:endParaRPr>
          </a:p>
        </p:txBody>
      </p:sp>
      <p:pic>
        <p:nvPicPr>
          <p:cNvPr id="1026" name="Picture 2">
            <a:extLst>
              <a:ext uri="{FF2B5EF4-FFF2-40B4-BE49-F238E27FC236}">
                <a16:creationId xmlns:a16="http://schemas.microsoft.com/office/drawing/2014/main" id="{9CC97FF8-47C9-438D-B29F-6E4D390E51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740352" y="25287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4981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3BADE5-838B-43E8-826D-000CBC28CA09}"/>
              </a:ext>
            </a:extLst>
          </p:cNvPr>
          <p:cNvSpPr txBox="1"/>
          <p:nvPr/>
        </p:nvSpPr>
        <p:spPr>
          <a:xfrm>
            <a:off x="425008" y="685726"/>
            <a:ext cx="8352928" cy="1231106"/>
          </a:xfrm>
          <a:prstGeom prst="rect">
            <a:avLst/>
          </a:prstGeom>
          <a:noFill/>
        </p:spPr>
        <p:txBody>
          <a:bodyPr wrap="square" rtlCol="0">
            <a:spAutoFit/>
          </a:bodyPr>
          <a:lstStyle/>
          <a:p>
            <a:pPr algn="ctr"/>
            <a:r>
              <a:rPr lang="en-GB" sz="2800" dirty="0"/>
              <a:t>What could a Strategic Risk </a:t>
            </a:r>
          </a:p>
          <a:p>
            <a:pPr algn="ctr"/>
            <a:r>
              <a:rPr lang="en-GB" sz="2800" dirty="0"/>
              <a:t>Assessment consider?</a:t>
            </a:r>
          </a:p>
          <a:p>
            <a:endParaRPr lang="en-GB" dirty="0"/>
          </a:p>
        </p:txBody>
      </p:sp>
      <p:sp>
        <p:nvSpPr>
          <p:cNvPr id="3" name="TextBox 2">
            <a:extLst>
              <a:ext uri="{FF2B5EF4-FFF2-40B4-BE49-F238E27FC236}">
                <a16:creationId xmlns:a16="http://schemas.microsoft.com/office/drawing/2014/main" id="{E54ADB08-3A05-48E3-AF9A-E3D5B67FC1E6}"/>
              </a:ext>
            </a:extLst>
          </p:cNvPr>
          <p:cNvSpPr txBox="1"/>
          <p:nvPr/>
        </p:nvSpPr>
        <p:spPr>
          <a:xfrm>
            <a:off x="425008" y="1916832"/>
            <a:ext cx="8424936" cy="4524315"/>
          </a:xfrm>
          <a:prstGeom prst="rect">
            <a:avLst/>
          </a:prstGeom>
          <a:noFill/>
        </p:spPr>
        <p:txBody>
          <a:bodyPr wrap="square" rtlCol="0">
            <a:spAutoFit/>
          </a:bodyPr>
          <a:lstStyle/>
          <a:p>
            <a:pPr marL="342900" indent="-342900">
              <a:buFontTx/>
              <a:buAutoNum type="arabicPeriod"/>
            </a:pPr>
            <a:r>
              <a:rPr lang="en-GB" sz="2400" dirty="0"/>
              <a:t>Failure to have appropriate policies and procedures in place</a:t>
            </a:r>
          </a:p>
          <a:p>
            <a:pPr marL="342900" indent="-342900">
              <a:buFontTx/>
              <a:buAutoNum type="arabicPeriod"/>
            </a:pPr>
            <a:r>
              <a:rPr lang="en-GB" sz="2400" dirty="0"/>
              <a:t>Failure to invest council funds sensibly</a:t>
            </a:r>
          </a:p>
          <a:p>
            <a:pPr marL="342900" indent="-342900">
              <a:buFontTx/>
              <a:buAutoNum type="arabicPeriod"/>
            </a:pPr>
            <a:r>
              <a:rPr lang="en-GB" sz="2400" dirty="0"/>
              <a:t>Failure to review financial investments</a:t>
            </a:r>
          </a:p>
          <a:p>
            <a:pPr marL="342900" indent="-342900">
              <a:buFontTx/>
              <a:buAutoNum type="arabicPeriod"/>
            </a:pPr>
            <a:r>
              <a:rPr lang="en-GB" sz="2400" dirty="0"/>
              <a:t>Aspects of council work that if issues arise, could impact the council on a long term basis</a:t>
            </a:r>
          </a:p>
          <a:p>
            <a:pPr marL="342900" indent="-342900">
              <a:buFontTx/>
              <a:buAutoNum type="arabicPeriod"/>
            </a:pPr>
            <a:endParaRPr lang="en-GB" sz="2400" dirty="0"/>
          </a:p>
          <a:p>
            <a:r>
              <a:rPr lang="en-GB" sz="2400" dirty="0"/>
              <a:t>There is an example scheme in the handouts</a:t>
            </a:r>
          </a:p>
          <a:p>
            <a:endParaRPr lang="en-GB" sz="2400" dirty="0"/>
          </a:p>
          <a:p>
            <a:pPr marL="342900" indent="-342900">
              <a:buFontTx/>
              <a:buAutoNum type="arabicPeriod"/>
            </a:pPr>
            <a:endParaRPr lang="en-GB" sz="2400" dirty="0"/>
          </a:p>
          <a:p>
            <a:endParaRPr lang="en-GB" sz="2400" dirty="0"/>
          </a:p>
          <a:p>
            <a:pPr marL="342900" indent="-342900">
              <a:buAutoNum type="arabicPeriod"/>
            </a:pPr>
            <a:endParaRPr lang="en-GB" sz="2400" dirty="0"/>
          </a:p>
        </p:txBody>
      </p:sp>
      <p:pic>
        <p:nvPicPr>
          <p:cNvPr id="4" name="Picture 2">
            <a:extLst>
              <a:ext uri="{FF2B5EF4-FFF2-40B4-BE49-F238E27FC236}">
                <a16:creationId xmlns:a16="http://schemas.microsoft.com/office/drawing/2014/main" id="{CF37AC28-1F04-4C5C-851B-F6195567F57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50934" y="109662"/>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1566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9AC3F6-B3B8-466B-93C8-795AB51797C0}"/>
              </a:ext>
            </a:extLst>
          </p:cNvPr>
          <p:cNvSpPr txBox="1"/>
          <p:nvPr/>
        </p:nvSpPr>
        <p:spPr>
          <a:xfrm>
            <a:off x="2843808" y="2420888"/>
            <a:ext cx="4248472" cy="830997"/>
          </a:xfrm>
          <a:prstGeom prst="rect">
            <a:avLst/>
          </a:prstGeom>
          <a:noFill/>
        </p:spPr>
        <p:txBody>
          <a:bodyPr wrap="square" rtlCol="0">
            <a:spAutoFit/>
          </a:bodyPr>
          <a:lstStyle/>
          <a:p>
            <a:r>
              <a:rPr lang="en-GB" sz="4800" dirty="0"/>
              <a:t>Questions?</a:t>
            </a:r>
          </a:p>
        </p:txBody>
      </p:sp>
      <p:pic>
        <p:nvPicPr>
          <p:cNvPr id="3" name="Picture 2">
            <a:extLst>
              <a:ext uri="{FF2B5EF4-FFF2-40B4-BE49-F238E27FC236}">
                <a16:creationId xmlns:a16="http://schemas.microsoft.com/office/drawing/2014/main" id="{CD283DF6-7856-43F1-9CB2-6AEA212436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596336" y="404664"/>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4894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8FC5EE1-14C1-4C6E-B0DC-05DCE314EC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7914313" y="18631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593EEF8-776F-4BF0-A2F4-3DD418B3BC42}"/>
              </a:ext>
            </a:extLst>
          </p:cNvPr>
          <p:cNvSpPr txBox="1">
            <a:spLocks noChangeArrowheads="1"/>
          </p:cNvSpPr>
          <p:nvPr/>
        </p:nvSpPr>
        <p:spPr>
          <a:xfrm>
            <a:off x="549740" y="209178"/>
            <a:ext cx="7307932"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endParaRPr lang="en-US" altLang="en-US" sz="4000" b="1" kern="0" dirty="0"/>
          </a:p>
        </p:txBody>
      </p:sp>
      <p:sp>
        <p:nvSpPr>
          <p:cNvPr id="4" name="TextBox 3">
            <a:extLst>
              <a:ext uri="{FF2B5EF4-FFF2-40B4-BE49-F238E27FC236}">
                <a16:creationId xmlns:a16="http://schemas.microsoft.com/office/drawing/2014/main" id="{203E7837-7D98-4F16-A38B-32CB0E26840A}"/>
              </a:ext>
            </a:extLst>
          </p:cNvPr>
          <p:cNvSpPr txBox="1"/>
          <p:nvPr/>
        </p:nvSpPr>
        <p:spPr>
          <a:xfrm>
            <a:off x="868682" y="1215018"/>
            <a:ext cx="7632848" cy="4832092"/>
          </a:xfrm>
          <a:prstGeom prst="rect">
            <a:avLst/>
          </a:prstGeom>
          <a:noFill/>
        </p:spPr>
        <p:txBody>
          <a:bodyPr wrap="square" rtlCol="0">
            <a:spAutoFit/>
          </a:bodyPr>
          <a:lstStyle/>
          <a:p>
            <a:r>
              <a:rPr lang="en-GB" sz="2200" dirty="0"/>
              <a:t>A financial risk assessment is one done on paper</a:t>
            </a:r>
          </a:p>
          <a:p>
            <a:endParaRPr lang="en-GB" sz="2200" dirty="0"/>
          </a:p>
          <a:p>
            <a:r>
              <a:rPr lang="en-GB" sz="2200" dirty="0"/>
              <a:t>Not always possible and a practical risk assessment needs to be done</a:t>
            </a:r>
          </a:p>
          <a:p>
            <a:endParaRPr lang="en-GB" sz="2200" dirty="0"/>
          </a:p>
          <a:p>
            <a:r>
              <a:rPr lang="en-GB" sz="2200" dirty="0"/>
              <a:t>Example – identifying hazards and risk factors in a council office</a:t>
            </a:r>
          </a:p>
          <a:p>
            <a:endParaRPr lang="en-GB" sz="2200" dirty="0"/>
          </a:p>
          <a:p>
            <a:r>
              <a:rPr lang="en-GB" sz="2200" dirty="0"/>
              <a:t>Don’t be worried about doing this – use common sense: note what you see</a:t>
            </a:r>
          </a:p>
          <a:p>
            <a:endParaRPr lang="en-GB" sz="2200" dirty="0"/>
          </a:p>
          <a:p>
            <a:r>
              <a:rPr lang="en-GB" sz="2200" dirty="0"/>
              <a:t>It is preferable that a risk assessment has been done and acted upon rather than nothing done at all </a:t>
            </a:r>
          </a:p>
          <a:p>
            <a:endParaRPr lang="en-GB" sz="2200" dirty="0"/>
          </a:p>
        </p:txBody>
      </p:sp>
      <p:sp>
        <p:nvSpPr>
          <p:cNvPr id="5" name="TextBox 4">
            <a:extLst>
              <a:ext uri="{FF2B5EF4-FFF2-40B4-BE49-F238E27FC236}">
                <a16:creationId xmlns:a16="http://schemas.microsoft.com/office/drawing/2014/main" id="{6D6E21F3-BAFB-4A7D-BE5F-805DBACC3EFF}"/>
              </a:ext>
            </a:extLst>
          </p:cNvPr>
          <p:cNvSpPr txBox="1"/>
          <p:nvPr/>
        </p:nvSpPr>
        <p:spPr>
          <a:xfrm>
            <a:off x="549740" y="332656"/>
            <a:ext cx="8270732" cy="523220"/>
          </a:xfrm>
          <a:prstGeom prst="rect">
            <a:avLst/>
          </a:prstGeom>
          <a:noFill/>
        </p:spPr>
        <p:txBody>
          <a:bodyPr wrap="square" rtlCol="0">
            <a:spAutoFit/>
          </a:bodyPr>
          <a:lstStyle/>
          <a:p>
            <a:pPr algn="ctr"/>
            <a:r>
              <a:rPr lang="en-GB" sz="2800" b="1" dirty="0"/>
              <a:t>Paper or Practical?</a:t>
            </a:r>
            <a:endParaRPr lang="en-GB" b="1" dirty="0"/>
          </a:p>
        </p:txBody>
      </p:sp>
    </p:spTree>
    <p:extLst>
      <p:ext uri="{BB962C8B-B14F-4D97-AF65-F5344CB8AC3E}">
        <p14:creationId xmlns:p14="http://schemas.microsoft.com/office/powerpoint/2010/main" val="2321839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4E8535FA-E821-47D9-A383-799DDD0A724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50934" y="109662"/>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4DF75B-E1A6-4274-87AB-D7AA460EEC4B}"/>
              </a:ext>
            </a:extLst>
          </p:cNvPr>
          <p:cNvSpPr txBox="1"/>
          <p:nvPr/>
        </p:nvSpPr>
        <p:spPr>
          <a:xfrm>
            <a:off x="492966" y="2636912"/>
            <a:ext cx="8284098" cy="3693319"/>
          </a:xfrm>
          <a:prstGeom prst="rect">
            <a:avLst/>
          </a:prstGeom>
          <a:noFill/>
        </p:spPr>
        <p:txBody>
          <a:bodyPr wrap="square" rtlCol="0">
            <a:spAutoFit/>
          </a:bodyPr>
          <a:lstStyle/>
          <a:p>
            <a:r>
              <a:rPr lang="en-GB" sz="2400" dirty="0"/>
              <a:t>The Risk Assessment Scheme will have identified the risk, will state what has to be done and who will do it</a:t>
            </a:r>
            <a:br>
              <a:rPr lang="en-GB" sz="2400" dirty="0"/>
            </a:br>
            <a:endParaRPr lang="en-GB" sz="2400" dirty="0"/>
          </a:p>
          <a:p>
            <a:r>
              <a:rPr lang="en-GB" sz="2400" dirty="0"/>
              <a:t>When done, the assessment findings need to be reported to the council or a committee for report or to be acted upon</a:t>
            </a:r>
          </a:p>
          <a:p>
            <a:endParaRPr lang="en-GB" sz="2400" dirty="0"/>
          </a:p>
          <a:p>
            <a:r>
              <a:rPr lang="en-GB" sz="2400" dirty="0"/>
              <a:t>If the findings show that urgent action is needed, the clerk may use delegated powers to act quickly</a:t>
            </a:r>
          </a:p>
          <a:p>
            <a:endParaRPr lang="en-GB" sz="2400" dirty="0"/>
          </a:p>
          <a:p>
            <a:endParaRPr lang="en-GB" dirty="0"/>
          </a:p>
        </p:txBody>
      </p:sp>
      <p:sp>
        <p:nvSpPr>
          <p:cNvPr id="4" name="Rectangle 2">
            <a:extLst>
              <a:ext uri="{FF2B5EF4-FFF2-40B4-BE49-F238E27FC236}">
                <a16:creationId xmlns:a16="http://schemas.microsoft.com/office/drawing/2014/main" id="{0604DD9C-9200-4944-BCBB-ECC5157F86F4}"/>
              </a:ext>
            </a:extLst>
          </p:cNvPr>
          <p:cNvSpPr txBox="1">
            <a:spLocks noChangeArrowheads="1"/>
          </p:cNvSpPr>
          <p:nvPr/>
        </p:nvSpPr>
        <p:spPr>
          <a:xfrm>
            <a:off x="683568" y="980728"/>
            <a:ext cx="7186568"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GB" altLang="en-US" sz="4000" b="1" kern="0" dirty="0"/>
              <a:t>Undertaking a practical risk assessment</a:t>
            </a:r>
          </a:p>
          <a:p>
            <a:endParaRPr lang="en-US" altLang="en-US" sz="4000" b="1" kern="0" dirty="0"/>
          </a:p>
        </p:txBody>
      </p:sp>
    </p:spTree>
    <p:extLst>
      <p:ext uri="{BB962C8B-B14F-4D97-AF65-F5344CB8AC3E}">
        <p14:creationId xmlns:p14="http://schemas.microsoft.com/office/powerpoint/2010/main" val="4007047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D6B936F-D311-4EC6-BE0A-D6E7DBC7A527}"/>
              </a:ext>
            </a:extLst>
          </p:cNvPr>
          <p:cNvGraphicFramePr>
            <a:graphicFrameLocks noGrp="1"/>
          </p:cNvGraphicFramePr>
          <p:nvPr>
            <p:extLst>
              <p:ext uri="{D42A27DB-BD31-4B8C-83A1-F6EECF244321}">
                <p14:modId xmlns:p14="http://schemas.microsoft.com/office/powerpoint/2010/main" val="3768453189"/>
              </p:ext>
            </p:extLst>
          </p:nvPr>
        </p:nvGraphicFramePr>
        <p:xfrm>
          <a:off x="467544" y="961728"/>
          <a:ext cx="8208912" cy="5508072"/>
        </p:xfrm>
        <a:graphic>
          <a:graphicData uri="http://schemas.openxmlformats.org/drawingml/2006/table">
            <a:tbl>
              <a:tblPr firstRow="1" firstCol="1" bandRow="1">
                <a:tableStyleId>{21E4AEA4-8DFA-4A89-87EB-49C32662AFE0}</a:tableStyleId>
              </a:tblPr>
              <a:tblGrid>
                <a:gridCol w="2160240">
                  <a:extLst>
                    <a:ext uri="{9D8B030D-6E8A-4147-A177-3AD203B41FA5}">
                      <a16:colId xmlns:a16="http://schemas.microsoft.com/office/drawing/2014/main" val="497383941"/>
                    </a:ext>
                  </a:extLst>
                </a:gridCol>
                <a:gridCol w="1751141">
                  <a:extLst>
                    <a:ext uri="{9D8B030D-6E8A-4147-A177-3AD203B41FA5}">
                      <a16:colId xmlns:a16="http://schemas.microsoft.com/office/drawing/2014/main" val="851021371"/>
                    </a:ext>
                  </a:extLst>
                </a:gridCol>
                <a:gridCol w="1125568">
                  <a:extLst>
                    <a:ext uri="{9D8B030D-6E8A-4147-A177-3AD203B41FA5}">
                      <a16:colId xmlns:a16="http://schemas.microsoft.com/office/drawing/2014/main" val="2887969715"/>
                    </a:ext>
                  </a:extLst>
                </a:gridCol>
                <a:gridCol w="1125568">
                  <a:extLst>
                    <a:ext uri="{9D8B030D-6E8A-4147-A177-3AD203B41FA5}">
                      <a16:colId xmlns:a16="http://schemas.microsoft.com/office/drawing/2014/main" val="707633243"/>
                    </a:ext>
                  </a:extLst>
                </a:gridCol>
                <a:gridCol w="1053963">
                  <a:extLst>
                    <a:ext uri="{9D8B030D-6E8A-4147-A177-3AD203B41FA5}">
                      <a16:colId xmlns:a16="http://schemas.microsoft.com/office/drawing/2014/main" val="3898652624"/>
                    </a:ext>
                  </a:extLst>
                </a:gridCol>
                <a:gridCol w="992432">
                  <a:extLst>
                    <a:ext uri="{9D8B030D-6E8A-4147-A177-3AD203B41FA5}">
                      <a16:colId xmlns:a16="http://schemas.microsoft.com/office/drawing/2014/main" val="3398994060"/>
                    </a:ext>
                  </a:extLst>
                </a:gridCol>
              </a:tblGrid>
              <a:tr h="366846">
                <a:tc gridSpan="6">
                  <a:txBody>
                    <a:bodyPr/>
                    <a:lstStyle/>
                    <a:p>
                      <a:pPr marL="51435" algn="ctr">
                        <a:lnSpc>
                          <a:spcPct val="107000"/>
                        </a:lnSpc>
                        <a:spcAft>
                          <a:spcPts val="0"/>
                        </a:spcAft>
                      </a:pPr>
                      <a:r>
                        <a:rPr lang="en-GB" sz="900" b="1" dirty="0">
                          <a:effectLst/>
                        </a:rPr>
                        <a:t>RISK RATING TABLE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07676450"/>
                  </a:ext>
                </a:extLst>
              </a:tr>
              <a:tr h="323420">
                <a:tc rowSpan="2">
                  <a:txBody>
                    <a:bodyPr/>
                    <a:lstStyle/>
                    <a:p>
                      <a:pPr marL="118745">
                        <a:lnSpc>
                          <a:spcPct val="107000"/>
                        </a:lnSpc>
                        <a:spcAft>
                          <a:spcPts val="1075"/>
                        </a:spcAft>
                      </a:pPr>
                      <a:r>
                        <a:rPr lang="en-GB" sz="900" b="1" dirty="0">
                          <a:effectLst/>
                        </a:rPr>
                        <a:t> </a:t>
                      </a:r>
                    </a:p>
                    <a:p>
                      <a:pPr marL="50165" algn="ctr">
                        <a:lnSpc>
                          <a:spcPct val="107000"/>
                        </a:lnSpc>
                        <a:spcAft>
                          <a:spcPts val="0"/>
                        </a:spcAft>
                      </a:pPr>
                      <a:r>
                        <a:rPr lang="en-GB" sz="900" b="1" dirty="0">
                          <a:effectLst/>
                        </a:rPr>
                        <a:t>SEVERITY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gridSpan="5">
                  <a:txBody>
                    <a:bodyPr/>
                    <a:lstStyle/>
                    <a:p>
                      <a:pPr marL="3175" algn="ctr">
                        <a:lnSpc>
                          <a:spcPct val="107000"/>
                        </a:lnSpc>
                        <a:spcAft>
                          <a:spcPts val="0"/>
                        </a:spcAft>
                      </a:pPr>
                      <a:r>
                        <a:rPr lang="en-GB" sz="900" b="1" dirty="0">
                          <a:effectLst/>
                        </a:rPr>
                        <a:t>LIKELIHOOD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44077695"/>
                  </a:ext>
                </a:extLst>
              </a:tr>
              <a:tr h="768894">
                <a:tc vMerge="1">
                  <a:txBody>
                    <a:bodyPr/>
                    <a:lstStyle/>
                    <a:p>
                      <a:endParaRPr lang="en-GB"/>
                    </a:p>
                  </a:txBody>
                  <a:tcPr/>
                </a:tc>
                <a:tc>
                  <a:txBody>
                    <a:bodyPr/>
                    <a:lstStyle/>
                    <a:p>
                      <a:pPr marL="69215">
                        <a:lnSpc>
                          <a:spcPct val="107000"/>
                        </a:lnSpc>
                        <a:spcAft>
                          <a:spcPts val="1075"/>
                        </a:spcAft>
                      </a:pPr>
                      <a:r>
                        <a:rPr lang="en-GB" sz="900" b="1" dirty="0">
                          <a:effectLst/>
                        </a:rPr>
                        <a:t>1 Negligible </a:t>
                      </a:r>
                    </a:p>
                    <a:p>
                      <a:pPr marL="69215" marR="21590">
                        <a:lnSpc>
                          <a:spcPct val="107000"/>
                        </a:lnSpc>
                        <a:spcAft>
                          <a:spcPts val="0"/>
                        </a:spcAft>
                      </a:pPr>
                      <a:r>
                        <a:rPr lang="en-GB" sz="900" b="1" dirty="0">
                          <a:effectLst/>
                        </a:rPr>
                        <a:t>Highly unlikely to occur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1075"/>
                        </a:spcAft>
                      </a:pPr>
                      <a:r>
                        <a:rPr lang="en-GB" sz="900" b="1" dirty="0">
                          <a:effectLst/>
                        </a:rPr>
                        <a:t>2 Low </a:t>
                      </a:r>
                    </a:p>
                    <a:p>
                      <a:pPr marL="69850">
                        <a:lnSpc>
                          <a:spcPct val="107000"/>
                        </a:lnSpc>
                        <a:spcAft>
                          <a:spcPts val="0"/>
                        </a:spcAft>
                      </a:pPr>
                      <a:r>
                        <a:rPr lang="en-GB" sz="900" b="1" dirty="0">
                          <a:effectLst/>
                        </a:rPr>
                        <a:t>Unlikely to occur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7310">
                        <a:lnSpc>
                          <a:spcPct val="107000"/>
                        </a:lnSpc>
                        <a:spcAft>
                          <a:spcPts val="1075"/>
                        </a:spcAft>
                      </a:pPr>
                      <a:r>
                        <a:rPr lang="en-GB" sz="900" b="1" dirty="0">
                          <a:effectLst/>
                        </a:rPr>
                        <a:t>3 Medium </a:t>
                      </a:r>
                    </a:p>
                    <a:p>
                      <a:pPr marL="67310" marR="50800">
                        <a:lnSpc>
                          <a:spcPct val="107000"/>
                        </a:lnSpc>
                        <a:spcAft>
                          <a:spcPts val="0"/>
                        </a:spcAft>
                      </a:pPr>
                      <a:r>
                        <a:rPr lang="en-GB" sz="900" b="1" dirty="0">
                          <a:effectLst/>
                        </a:rPr>
                        <a:t>Approximately even chance of occurring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1075"/>
                        </a:spcAft>
                      </a:pPr>
                      <a:r>
                        <a:rPr lang="en-GB" sz="900" b="1" dirty="0">
                          <a:effectLst/>
                        </a:rPr>
                        <a:t>4 High </a:t>
                      </a:r>
                    </a:p>
                    <a:p>
                      <a:pPr marL="69850" algn="just">
                        <a:lnSpc>
                          <a:spcPct val="107000"/>
                        </a:lnSpc>
                        <a:spcAft>
                          <a:spcPts val="0"/>
                        </a:spcAft>
                      </a:pPr>
                      <a:r>
                        <a:rPr lang="en-GB" sz="900" b="1" dirty="0">
                          <a:effectLst/>
                        </a:rPr>
                        <a:t>More likely to occur than not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1075"/>
                        </a:spcAft>
                      </a:pPr>
                      <a:r>
                        <a:rPr lang="en-GB" sz="900" b="1" dirty="0">
                          <a:effectLst/>
                        </a:rPr>
                        <a:t>5 Very High </a:t>
                      </a:r>
                    </a:p>
                    <a:p>
                      <a:pPr marL="69850">
                        <a:lnSpc>
                          <a:spcPct val="107000"/>
                        </a:lnSpc>
                        <a:spcAft>
                          <a:spcPts val="0"/>
                        </a:spcAft>
                      </a:pPr>
                      <a:r>
                        <a:rPr lang="en-GB" sz="900" b="1" dirty="0">
                          <a:effectLst/>
                        </a:rPr>
                        <a:t>Almost certain to occur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extLst>
                  <a:ext uri="{0D108BD9-81ED-4DB2-BD59-A6C34878D82A}">
                    <a16:rowId xmlns:a16="http://schemas.microsoft.com/office/drawing/2014/main" val="541312896"/>
                  </a:ext>
                </a:extLst>
              </a:tr>
              <a:tr h="829616">
                <a:tc>
                  <a:txBody>
                    <a:bodyPr/>
                    <a:lstStyle/>
                    <a:p>
                      <a:pPr marL="118745">
                        <a:lnSpc>
                          <a:spcPct val="107000"/>
                        </a:lnSpc>
                        <a:spcAft>
                          <a:spcPts val="95"/>
                        </a:spcAft>
                      </a:pPr>
                      <a:r>
                        <a:rPr lang="en-GB" sz="900" b="1" dirty="0">
                          <a:effectLst/>
                        </a:rPr>
                        <a:t>1 Insignificant </a:t>
                      </a:r>
                    </a:p>
                    <a:p>
                      <a:pPr marL="118745">
                        <a:lnSpc>
                          <a:spcPct val="107000"/>
                        </a:lnSpc>
                        <a:spcAft>
                          <a:spcPts val="0"/>
                        </a:spcAft>
                      </a:pPr>
                      <a:r>
                        <a:rPr lang="en-GB" sz="900" b="1" dirty="0">
                          <a:effectLst/>
                        </a:rPr>
                        <a:t>No impact if risk is realised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215">
                        <a:lnSpc>
                          <a:spcPct val="107000"/>
                        </a:lnSpc>
                        <a:spcAft>
                          <a:spcPts val="95"/>
                        </a:spcAft>
                      </a:pPr>
                      <a:r>
                        <a:rPr lang="en-GB" sz="900" b="1" dirty="0">
                          <a:effectLst/>
                        </a:rPr>
                        <a:t>Low                </a:t>
                      </a:r>
                    </a:p>
                    <a:p>
                      <a:pPr marL="69215">
                        <a:lnSpc>
                          <a:spcPct val="107000"/>
                        </a:lnSpc>
                        <a:spcAft>
                          <a:spcPts val="1075"/>
                        </a:spcAft>
                      </a:pPr>
                      <a:r>
                        <a:rPr lang="en-GB" sz="900" b="1" dirty="0">
                          <a:effectLst/>
                        </a:rPr>
                        <a:t>1 </a:t>
                      </a:r>
                    </a:p>
                    <a:p>
                      <a:pPr marL="69215">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indent="-88265">
                        <a:lnSpc>
                          <a:spcPct val="107000"/>
                        </a:lnSpc>
                        <a:spcAft>
                          <a:spcPts val="0"/>
                        </a:spcAft>
                      </a:pPr>
                      <a:r>
                        <a:rPr lang="en-GB" sz="900" b="1" dirty="0">
                          <a:effectLst/>
                        </a:rPr>
                        <a:t> Low                     2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6675" indent="-73025">
                        <a:lnSpc>
                          <a:spcPct val="107000"/>
                        </a:lnSpc>
                        <a:spcAft>
                          <a:spcPts val="0"/>
                        </a:spcAft>
                      </a:pPr>
                      <a:r>
                        <a:rPr lang="en-GB" sz="900" b="1" dirty="0">
                          <a:effectLst/>
                        </a:rPr>
                        <a:t> Low                          3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0"/>
                        </a:spcAft>
                      </a:pPr>
                      <a:r>
                        <a:rPr lang="en-GB" sz="900" b="1" dirty="0">
                          <a:effectLst/>
                        </a:rPr>
                        <a:t>Low                       4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indent="-88265">
                        <a:lnSpc>
                          <a:spcPct val="107000"/>
                        </a:lnSpc>
                        <a:spcAft>
                          <a:spcPts val="0"/>
                        </a:spcAft>
                      </a:pPr>
                      <a:r>
                        <a:rPr lang="en-GB" sz="900" b="1" dirty="0">
                          <a:effectLst/>
                        </a:rPr>
                        <a:t> Medium                5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extLst>
                  <a:ext uri="{0D108BD9-81ED-4DB2-BD59-A6C34878D82A}">
                    <a16:rowId xmlns:a16="http://schemas.microsoft.com/office/drawing/2014/main" val="1651616877"/>
                  </a:ext>
                </a:extLst>
              </a:tr>
              <a:tr h="832208">
                <a:tc>
                  <a:txBody>
                    <a:bodyPr/>
                    <a:lstStyle/>
                    <a:p>
                      <a:pPr marL="118745">
                        <a:lnSpc>
                          <a:spcPct val="107000"/>
                        </a:lnSpc>
                        <a:spcAft>
                          <a:spcPts val="95"/>
                        </a:spcAft>
                      </a:pPr>
                      <a:r>
                        <a:rPr lang="en-GB" sz="900" b="1" dirty="0">
                          <a:effectLst/>
                        </a:rPr>
                        <a:t>2 Minor </a:t>
                      </a:r>
                    </a:p>
                    <a:p>
                      <a:pPr marL="118745" marR="41275">
                        <a:lnSpc>
                          <a:spcPct val="107000"/>
                        </a:lnSpc>
                        <a:spcAft>
                          <a:spcPts val="0"/>
                        </a:spcAft>
                      </a:pPr>
                      <a:r>
                        <a:rPr lang="en-GB" sz="900" b="1" dirty="0">
                          <a:effectLst/>
                        </a:rPr>
                        <a:t>Low impact with negligible time/resources implications to correct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215">
                        <a:lnSpc>
                          <a:spcPct val="107000"/>
                        </a:lnSpc>
                        <a:spcAft>
                          <a:spcPts val="95"/>
                        </a:spcAft>
                      </a:pPr>
                      <a:r>
                        <a:rPr lang="en-GB" sz="900" b="1" dirty="0">
                          <a:effectLst/>
                        </a:rPr>
                        <a:t>Low                </a:t>
                      </a:r>
                    </a:p>
                    <a:p>
                      <a:pPr marL="69215">
                        <a:lnSpc>
                          <a:spcPct val="107000"/>
                        </a:lnSpc>
                        <a:spcAft>
                          <a:spcPts val="1075"/>
                        </a:spcAft>
                      </a:pPr>
                      <a:r>
                        <a:rPr lang="en-GB" sz="900" b="1" dirty="0">
                          <a:effectLst/>
                        </a:rPr>
                        <a:t>2 </a:t>
                      </a:r>
                    </a:p>
                    <a:p>
                      <a:pPr marL="69215">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algn="just">
                        <a:lnSpc>
                          <a:spcPct val="107000"/>
                        </a:lnSpc>
                        <a:spcAft>
                          <a:spcPts val="95"/>
                        </a:spcAft>
                      </a:pPr>
                      <a:r>
                        <a:rPr lang="en-GB" sz="900" b="1" dirty="0">
                          <a:effectLst/>
                        </a:rPr>
                        <a:t> Low                     </a:t>
                      </a:r>
                    </a:p>
                    <a:p>
                      <a:pPr marL="69850">
                        <a:lnSpc>
                          <a:spcPct val="107000"/>
                        </a:lnSpc>
                        <a:spcAft>
                          <a:spcPts val="1075"/>
                        </a:spcAft>
                      </a:pPr>
                      <a:r>
                        <a:rPr lang="en-GB" sz="900" b="1" dirty="0">
                          <a:effectLst/>
                        </a:rPr>
                        <a:t>4 </a:t>
                      </a:r>
                    </a:p>
                    <a:p>
                      <a:pPr marL="6985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algn="just">
                        <a:lnSpc>
                          <a:spcPct val="107000"/>
                        </a:lnSpc>
                        <a:spcAft>
                          <a:spcPts val="95"/>
                        </a:spcAft>
                      </a:pPr>
                      <a:r>
                        <a:rPr lang="en-GB" sz="900" b="1" dirty="0">
                          <a:effectLst/>
                        </a:rPr>
                        <a:t> Low                          </a:t>
                      </a:r>
                    </a:p>
                    <a:p>
                      <a:pPr marL="67310">
                        <a:lnSpc>
                          <a:spcPct val="107000"/>
                        </a:lnSpc>
                        <a:spcAft>
                          <a:spcPts val="1075"/>
                        </a:spcAft>
                      </a:pPr>
                      <a:r>
                        <a:rPr lang="en-GB" sz="900" b="1" dirty="0">
                          <a:effectLst/>
                        </a:rPr>
                        <a:t>6 </a:t>
                      </a:r>
                    </a:p>
                    <a:p>
                      <a:pPr marL="6731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95"/>
                        </a:spcAft>
                      </a:pPr>
                      <a:r>
                        <a:rPr lang="en-GB" sz="900" b="1" dirty="0">
                          <a:effectLst/>
                        </a:rPr>
                        <a:t>Medium                 </a:t>
                      </a:r>
                    </a:p>
                    <a:p>
                      <a:pPr marL="69850">
                        <a:lnSpc>
                          <a:spcPct val="107000"/>
                        </a:lnSpc>
                        <a:spcAft>
                          <a:spcPts val="1075"/>
                        </a:spcAft>
                      </a:pPr>
                      <a:r>
                        <a:rPr lang="en-GB" sz="900" b="1" dirty="0">
                          <a:effectLst/>
                        </a:rPr>
                        <a:t>8 </a:t>
                      </a:r>
                    </a:p>
                    <a:p>
                      <a:pPr marL="6985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indent="-73025">
                        <a:lnSpc>
                          <a:spcPct val="107000"/>
                        </a:lnSpc>
                        <a:spcAft>
                          <a:spcPts val="0"/>
                        </a:spcAft>
                      </a:pPr>
                      <a:r>
                        <a:rPr lang="en-GB" sz="900" b="1" dirty="0">
                          <a:effectLst/>
                        </a:rPr>
                        <a:t> Medium                10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extLst>
                  <a:ext uri="{0D108BD9-81ED-4DB2-BD59-A6C34878D82A}">
                    <a16:rowId xmlns:a16="http://schemas.microsoft.com/office/drawing/2014/main" val="1732316036"/>
                  </a:ext>
                </a:extLst>
              </a:tr>
              <a:tr h="832208">
                <a:tc>
                  <a:txBody>
                    <a:bodyPr/>
                    <a:lstStyle/>
                    <a:p>
                      <a:pPr marL="118745">
                        <a:lnSpc>
                          <a:spcPct val="107000"/>
                        </a:lnSpc>
                        <a:spcAft>
                          <a:spcPts val="70"/>
                        </a:spcAft>
                      </a:pPr>
                      <a:r>
                        <a:rPr lang="en-GB" sz="900" b="1" dirty="0">
                          <a:effectLst/>
                        </a:rPr>
                        <a:t>3 Significant </a:t>
                      </a:r>
                    </a:p>
                    <a:p>
                      <a:pPr marL="118745" marR="31750">
                        <a:lnSpc>
                          <a:spcPct val="107000"/>
                        </a:lnSpc>
                        <a:spcAft>
                          <a:spcPts val="0"/>
                        </a:spcAft>
                      </a:pPr>
                      <a:r>
                        <a:rPr lang="en-GB" sz="900" b="1" dirty="0">
                          <a:effectLst/>
                        </a:rPr>
                        <a:t>Harm done to the service with consequences to rectify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215">
                        <a:lnSpc>
                          <a:spcPct val="107000"/>
                        </a:lnSpc>
                        <a:spcAft>
                          <a:spcPts val="70"/>
                        </a:spcAft>
                      </a:pPr>
                      <a:r>
                        <a:rPr lang="en-GB" sz="900" b="1" dirty="0">
                          <a:effectLst/>
                        </a:rPr>
                        <a:t>Low                </a:t>
                      </a:r>
                    </a:p>
                    <a:p>
                      <a:pPr marL="69215">
                        <a:lnSpc>
                          <a:spcPct val="107000"/>
                        </a:lnSpc>
                        <a:spcAft>
                          <a:spcPts val="1075"/>
                        </a:spcAft>
                      </a:pPr>
                      <a:r>
                        <a:rPr lang="en-GB" sz="900" b="1" dirty="0">
                          <a:effectLst/>
                        </a:rPr>
                        <a:t>3 </a:t>
                      </a:r>
                    </a:p>
                    <a:p>
                      <a:pPr marL="69215">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algn="just">
                        <a:lnSpc>
                          <a:spcPct val="107000"/>
                        </a:lnSpc>
                        <a:spcAft>
                          <a:spcPts val="70"/>
                        </a:spcAft>
                      </a:pPr>
                      <a:r>
                        <a:rPr lang="en-GB" sz="900" b="1" dirty="0">
                          <a:effectLst/>
                        </a:rPr>
                        <a:t> Low                     </a:t>
                      </a:r>
                    </a:p>
                    <a:p>
                      <a:pPr marL="69850">
                        <a:lnSpc>
                          <a:spcPct val="107000"/>
                        </a:lnSpc>
                        <a:spcAft>
                          <a:spcPts val="1075"/>
                        </a:spcAft>
                      </a:pPr>
                      <a:r>
                        <a:rPr lang="en-GB" sz="900" b="1" dirty="0">
                          <a:effectLst/>
                        </a:rPr>
                        <a:t>6 </a:t>
                      </a:r>
                    </a:p>
                    <a:p>
                      <a:pPr marL="6985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algn="just">
                        <a:lnSpc>
                          <a:spcPct val="107000"/>
                        </a:lnSpc>
                        <a:spcAft>
                          <a:spcPts val="70"/>
                        </a:spcAft>
                      </a:pPr>
                      <a:r>
                        <a:rPr lang="en-GB" sz="900" b="1" dirty="0">
                          <a:effectLst/>
                        </a:rPr>
                        <a:t> Medium                   </a:t>
                      </a:r>
                    </a:p>
                    <a:p>
                      <a:pPr marL="67310">
                        <a:lnSpc>
                          <a:spcPct val="107000"/>
                        </a:lnSpc>
                        <a:spcAft>
                          <a:spcPts val="1075"/>
                        </a:spcAft>
                      </a:pPr>
                      <a:r>
                        <a:rPr lang="en-GB" sz="900" b="1" dirty="0">
                          <a:effectLst/>
                        </a:rPr>
                        <a:t>9 </a:t>
                      </a:r>
                    </a:p>
                    <a:p>
                      <a:pPr marL="6731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algn="just">
                        <a:lnSpc>
                          <a:spcPct val="107000"/>
                        </a:lnSpc>
                        <a:spcAft>
                          <a:spcPts val="70"/>
                        </a:spcAft>
                      </a:pPr>
                      <a:r>
                        <a:rPr lang="en-GB" sz="900" b="1" dirty="0">
                          <a:effectLst/>
                        </a:rPr>
                        <a:t> Medium                 </a:t>
                      </a:r>
                    </a:p>
                    <a:p>
                      <a:pPr marL="69850">
                        <a:lnSpc>
                          <a:spcPct val="107000"/>
                        </a:lnSpc>
                        <a:spcAft>
                          <a:spcPts val="1075"/>
                        </a:spcAft>
                      </a:pPr>
                      <a:r>
                        <a:rPr lang="en-GB" sz="900" b="1" dirty="0">
                          <a:effectLst/>
                        </a:rPr>
                        <a:t>12 </a:t>
                      </a:r>
                    </a:p>
                    <a:p>
                      <a:pPr marL="6985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indent="-73025">
                        <a:lnSpc>
                          <a:spcPct val="113000"/>
                        </a:lnSpc>
                        <a:spcAft>
                          <a:spcPts val="1010"/>
                        </a:spcAft>
                      </a:pPr>
                      <a:r>
                        <a:rPr lang="en-GB" sz="900" b="1" dirty="0">
                          <a:effectLst/>
                        </a:rPr>
                        <a:t> High                    15 </a:t>
                      </a:r>
                    </a:p>
                    <a:p>
                      <a:pPr marL="6985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extLst>
                  <a:ext uri="{0D108BD9-81ED-4DB2-BD59-A6C34878D82A}">
                    <a16:rowId xmlns:a16="http://schemas.microsoft.com/office/drawing/2014/main" val="586226446"/>
                  </a:ext>
                </a:extLst>
              </a:tr>
              <a:tr h="830911">
                <a:tc>
                  <a:txBody>
                    <a:bodyPr/>
                    <a:lstStyle/>
                    <a:p>
                      <a:pPr marL="118745">
                        <a:lnSpc>
                          <a:spcPct val="107000"/>
                        </a:lnSpc>
                        <a:spcAft>
                          <a:spcPts val="70"/>
                        </a:spcAft>
                      </a:pPr>
                      <a:r>
                        <a:rPr lang="en-GB" sz="900" b="1" dirty="0">
                          <a:effectLst/>
                        </a:rPr>
                        <a:t>4 Damaging </a:t>
                      </a:r>
                    </a:p>
                    <a:p>
                      <a:pPr marL="118745">
                        <a:lnSpc>
                          <a:spcPct val="107000"/>
                        </a:lnSpc>
                        <a:spcAft>
                          <a:spcPts val="0"/>
                        </a:spcAft>
                      </a:pPr>
                      <a:r>
                        <a:rPr lang="en-GB" sz="900" b="1" dirty="0">
                          <a:effectLst/>
                        </a:rPr>
                        <a:t>Serious negative impact on services with significant resources needed to rectify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215">
                        <a:lnSpc>
                          <a:spcPct val="107000"/>
                        </a:lnSpc>
                        <a:spcAft>
                          <a:spcPts val="70"/>
                        </a:spcAft>
                      </a:pPr>
                      <a:r>
                        <a:rPr lang="en-GB" sz="900" b="1" dirty="0">
                          <a:effectLst/>
                        </a:rPr>
                        <a:t>Low                </a:t>
                      </a:r>
                    </a:p>
                    <a:p>
                      <a:pPr marL="69215">
                        <a:lnSpc>
                          <a:spcPct val="107000"/>
                        </a:lnSpc>
                        <a:spcAft>
                          <a:spcPts val="1100"/>
                        </a:spcAft>
                      </a:pPr>
                      <a:r>
                        <a:rPr lang="en-GB" sz="900" b="1" dirty="0">
                          <a:effectLst/>
                        </a:rPr>
                        <a:t>4 </a:t>
                      </a:r>
                    </a:p>
                    <a:p>
                      <a:pPr marL="69215">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algn="just">
                        <a:lnSpc>
                          <a:spcPct val="107000"/>
                        </a:lnSpc>
                        <a:spcAft>
                          <a:spcPts val="70"/>
                        </a:spcAft>
                      </a:pPr>
                      <a:r>
                        <a:rPr lang="en-GB" sz="900" b="1" dirty="0">
                          <a:effectLst/>
                        </a:rPr>
                        <a:t> Medium               </a:t>
                      </a:r>
                    </a:p>
                    <a:p>
                      <a:pPr marL="69850">
                        <a:lnSpc>
                          <a:spcPct val="107000"/>
                        </a:lnSpc>
                        <a:spcAft>
                          <a:spcPts val="1100"/>
                        </a:spcAft>
                      </a:pPr>
                      <a:r>
                        <a:rPr lang="en-GB" sz="900" b="1" dirty="0">
                          <a:effectLst/>
                        </a:rPr>
                        <a:t>8 </a:t>
                      </a:r>
                    </a:p>
                    <a:p>
                      <a:pPr marL="6985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7310">
                        <a:lnSpc>
                          <a:spcPct val="107000"/>
                        </a:lnSpc>
                        <a:spcAft>
                          <a:spcPts val="70"/>
                        </a:spcAft>
                      </a:pPr>
                      <a:r>
                        <a:rPr lang="en-GB" sz="900" b="1" dirty="0">
                          <a:effectLst/>
                        </a:rPr>
                        <a:t>Medium                   </a:t>
                      </a:r>
                    </a:p>
                    <a:p>
                      <a:pPr marL="67310">
                        <a:lnSpc>
                          <a:spcPct val="107000"/>
                        </a:lnSpc>
                        <a:spcAft>
                          <a:spcPts val="1100"/>
                        </a:spcAft>
                      </a:pPr>
                      <a:r>
                        <a:rPr lang="en-GB" sz="900" b="1" dirty="0">
                          <a:effectLst/>
                        </a:rPr>
                        <a:t>12 </a:t>
                      </a:r>
                    </a:p>
                    <a:p>
                      <a:pPr marL="6731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algn="just">
                        <a:lnSpc>
                          <a:spcPct val="107000"/>
                        </a:lnSpc>
                        <a:spcAft>
                          <a:spcPts val="70"/>
                        </a:spcAft>
                      </a:pPr>
                      <a:r>
                        <a:rPr lang="en-GB" sz="900" b="1" dirty="0">
                          <a:effectLst/>
                        </a:rPr>
                        <a:t> High                       </a:t>
                      </a:r>
                    </a:p>
                    <a:p>
                      <a:pPr marL="69850">
                        <a:lnSpc>
                          <a:spcPct val="107000"/>
                        </a:lnSpc>
                        <a:spcAft>
                          <a:spcPts val="1100"/>
                        </a:spcAft>
                      </a:pPr>
                      <a:r>
                        <a:rPr lang="en-GB" sz="900" b="1" dirty="0">
                          <a:effectLst/>
                        </a:rPr>
                        <a:t>16 </a:t>
                      </a:r>
                    </a:p>
                    <a:p>
                      <a:pPr marL="6985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70"/>
                        </a:spcAft>
                      </a:pPr>
                      <a:r>
                        <a:rPr lang="en-GB" sz="900" b="1" dirty="0">
                          <a:effectLst/>
                        </a:rPr>
                        <a:t>High                    </a:t>
                      </a:r>
                    </a:p>
                    <a:p>
                      <a:pPr marL="69850">
                        <a:lnSpc>
                          <a:spcPct val="107000"/>
                        </a:lnSpc>
                        <a:spcAft>
                          <a:spcPts val="1100"/>
                        </a:spcAft>
                      </a:pPr>
                      <a:r>
                        <a:rPr lang="en-GB" sz="900" b="1" dirty="0">
                          <a:effectLst/>
                        </a:rPr>
                        <a:t>20 </a:t>
                      </a:r>
                    </a:p>
                    <a:p>
                      <a:pPr marL="69850">
                        <a:lnSpc>
                          <a:spcPct val="107000"/>
                        </a:lnSpc>
                        <a:spcAft>
                          <a:spcPts val="0"/>
                        </a:spcAft>
                      </a:pPr>
                      <a:r>
                        <a:rPr lang="en-GB" sz="900" b="1" dirty="0">
                          <a:effectLst/>
                        </a:rPr>
                        <a:t>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extLst>
                  <a:ext uri="{0D108BD9-81ED-4DB2-BD59-A6C34878D82A}">
                    <a16:rowId xmlns:a16="http://schemas.microsoft.com/office/drawing/2014/main" val="2176275944"/>
                  </a:ext>
                </a:extLst>
              </a:tr>
              <a:tr h="723969">
                <a:tc>
                  <a:txBody>
                    <a:bodyPr/>
                    <a:lstStyle/>
                    <a:p>
                      <a:pPr marL="118745">
                        <a:lnSpc>
                          <a:spcPct val="107000"/>
                        </a:lnSpc>
                        <a:spcAft>
                          <a:spcPts val="95"/>
                        </a:spcAft>
                      </a:pPr>
                      <a:r>
                        <a:rPr lang="en-GB" sz="900" b="1" dirty="0">
                          <a:effectLst/>
                        </a:rPr>
                        <a:t>5 Grave </a:t>
                      </a:r>
                    </a:p>
                    <a:p>
                      <a:pPr marL="118745">
                        <a:lnSpc>
                          <a:spcPct val="107000"/>
                        </a:lnSpc>
                        <a:spcAft>
                          <a:spcPts val="0"/>
                        </a:spcAft>
                      </a:pPr>
                      <a:r>
                        <a:rPr lang="en-GB" sz="900" b="1" dirty="0">
                          <a:effectLst/>
                        </a:rPr>
                        <a:t>Consequences serious enough to threaten future service delivery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215">
                        <a:lnSpc>
                          <a:spcPct val="107000"/>
                        </a:lnSpc>
                        <a:spcAft>
                          <a:spcPts val="0"/>
                        </a:spcAft>
                      </a:pPr>
                      <a:r>
                        <a:rPr lang="en-GB" sz="900" b="1" dirty="0">
                          <a:effectLst/>
                        </a:rPr>
                        <a:t>Medium          5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0"/>
                        </a:spcAft>
                      </a:pPr>
                      <a:r>
                        <a:rPr lang="en-GB" sz="900" b="1" dirty="0">
                          <a:effectLst/>
                        </a:rPr>
                        <a:t>Medium               10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7310">
                        <a:lnSpc>
                          <a:spcPct val="107000"/>
                        </a:lnSpc>
                        <a:spcAft>
                          <a:spcPts val="95"/>
                        </a:spcAft>
                      </a:pPr>
                      <a:r>
                        <a:rPr lang="en-GB" sz="900" b="1" dirty="0">
                          <a:effectLst/>
                        </a:rPr>
                        <a:t>High                         </a:t>
                      </a:r>
                    </a:p>
                    <a:p>
                      <a:pPr marL="67310">
                        <a:lnSpc>
                          <a:spcPct val="107000"/>
                        </a:lnSpc>
                        <a:spcAft>
                          <a:spcPts val="0"/>
                        </a:spcAft>
                      </a:pPr>
                      <a:r>
                        <a:rPr lang="en-GB" sz="900" b="1" dirty="0">
                          <a:effectLst/>
                        </a:rPr>
                        <a:t>15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95"/>
                        </a:spcAft>
                      </a:pPr>
                      <a:r>
                        <a:rPr lang="en-GB" sz="900" b="1" dirty="0">
                          <a:effectLst/>
                        </a:rPr>
                        <a:t>High                       </a:t>
                      </a:r>
                    </a:p>
                    <a:p>
                      <a:pPr marL="69850">
                        <a:lnSpc>
                          <a:spcPct val="107000"/>
                        </a:lnSpc>
                        <a:spcAft>
                          <a:spcPts val="0"/>
                        </a:spcAft>
                      </a:pPr>
                      <a:r>
                        <a:rPr lang="en-GB" sz="900" b="1" dirty="0">
                          <a:effectLst/>
                        </a:rPr>
                        <a:t>20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tc>
                  <a:txBody>
                    <a:bodyPr/>
                    <a:lstStyle/>
                    <a:p>
                      <a:pPr marL="69850">
                        <a:lnSpc>
                          <a:spcPct val="107000"/>
                        </a:lnSpc>
                        <a:spcAft>
                          <a:spcPts val="95"/>
                        </a:spcAft>
                      </a:pPr>
                      <a:r>
                        <a:rPr lang="en-GB" sz="900" b="1" dirty="0">
                          <a:effectLst/>
                        </a:rPr>
                        <a:t>High                    </a:t>
                      </a:r>
                    </a:p>
                    <a:p>
                      <a:pPr marL="69850">
                        <a:lnSpc>
                          <a:spcPct val="107000"/>
                        </a:lnSpc>
                        <a:spcAft>
                          <a:spcPts val="0"/>
                        </a:spcAft>
                      </a:pPr>
                      <a:r>
                        <a:rPr lang="en-GB" sz="900" b="1" dirty="0">
                          <a:effectLst/>
                        </a:rPr>
                        <a:t>25 </a:t>
                      </a:r>
                      <a:endParaRPr lang="en-GB" sz="9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5092" marB="0"/>
                </a:tc>
                <a:extLst>
                  <a:ext uri="{0D108BD9-81ED-4DB2-BD59-A6C34878D82A}">
                    <a16:rowId xmlns:a16="http://schemas.microsoft.com/office/drawing/2014/main" val="39303497"/>
                  </a:ext>
                </a:extLst>
              </a:tr>
            </a:tbl>
          </a:graphicData>
        </a:graphic>
      </p:graphicFrame>
      <p:pic>
        <p:nvPicPr>
          <p:cNvPr id="4" name="Picture 2">
            <a:extLst>
              <a:ext uri="{FF2B5EF4-FFF2-40B4-BE49-F238E27FC236}">
                <a16:creationId xmlns:a16="http://schemas.microsoft.com/office/drawing/2014/main" id="{5F122FB1-A3E2-44F1-AA44-FF08B137EF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946876" y="210985"/>
            <a:ext cx="729580" cy="729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CBAE5BA6-9E9A-436B-8EC8-F6BFD5814FD1}"/>
              </a:ext>
            </a:extLst>
          </p:cNvPr>
          <p:cNvSpPr txBox="1"/>
          <p:nvPr/>
        </p:nvSpPr>
        <p:spPr>
          <a:xfrm>
            <a:off x="2843808" y="366723"/>
            <a:ext cx="3456384" cy="369332"/>
          </a:xfrm>
          <a:prstGeom prst="rect">
            <a:avLst/>
          </a:prstGeom>
          <a:noFill/>
        </p:spPr>
        <p:txBody>
          <a:bodyPr wrap="square" rtlCol="0">
            <a:spAutoFit/>
          </a:bodyPr>
          <a:lstStyle/>
          <a:p>
            <a:r>
              <a:rPr lang="en-GB" dirty="0"/>
              <a:t>Example Scoring Table/Matrix</a:t>
            </a:r>
          </a:p>
        </p:txBody>
      </p:sp>
    </p:spTree>
    <p:extLst>
      <p:ext uri="{BB962C8B-B14F-4D97-AF65-F5344CB8AC3E}">
        <p14:creationId xmlns:p14="http://schemas.microsoft.com/office/powerpoint/2010/main" val="93714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1AFDADF5-7542-4AEA-A194-006077BE9E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869458" y="127722"/>
            <a:ext cx="823766" cy="82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8FC2C8DE-FDB9-48E1-99A5-79AFAEBA0EBC}"/>
              </a:ext>
            </a:extLst>
          </p:cNvPr>
          <p:cNvSpPr/>
          <p:nvPr/>
        </p:nvSpPr>
        <p:spPr>
          <a:xfrm>
            <a:off x="755576" y="539605"/>
            <a:ext cx="7632848" cy="6032421"/>
          </a:xfrm>
          <a:prstGeom prst="rect">
            <a:avLst/>
          </a:prstGeom>
        </p:spPr>
        <p:txBody>
          <a:bodyPr wrap="square">
            <a:spAutoFit/>
          </a:bodyPr>
          <a:lstStyle/>
          <a:p>
            <a:pPr algn="ctr"/>
            <a:r>
              <a:rPr lang="en-GB" sz="2400" b="1" dirty="0"/>
              <a:t>How would you conduct a risk assessment </a:t>
            </a:r>
          </a:p>
          <a:p>
            <a:pPr algn="ctr"/>
            <a:r>
              <a:rPr lang="en-GB" sz="2400" b="1" dirty="0"/>
              <a:t>of a council office?</a:t>
            </a:r>
          </a:p>
          <a:p>
            <a:pPr algn="ctr"/>
            <a:endParaRPr lang="en-GB" dirty="0"/>
          </a:p>
          <a:p>
            <a:pPr marL="285750" indent="-285750">
              <a:buFont typeface="Arial" panose="020B0604020202020204" pitchFamily="34" charset="0"/>
              <a:buChar char="•"/>
            </a:pPr>
            <a:r>
              <a:rPr lang="en-GB" sz="2000" dirty="0"/>
              <a:t>A visual inspection - assess the area, check for hazards</a:t>
            </a:r>
          </a:p>
          <a:p>
            <a:pPr marL="285750" indent="-285750">
              <a:buFont typeface="Arial" panose="020B0604020202020204" pitchFamily="34" charset="0"/>
              <a:buChar char="•"/>
            </a:pPr>
            <a:r>
              <a:rPr lang="en-GB" sz="2000" dirty="0"/>
              <a:t>If a hazard can be dealt with – do so</a:t>
            </a:r>
          </a:p>
          <a:p>
            <a:pPr marL="285750" indent="-285750">
              <a:buFont typeface="Arial" panose="020B0604020202020204" pitchFamily="34" charset="0"/>
              <a:buChar char="•"/>
            </a:pPr>
            <a:r>
              <a:rPr lang="en-GB" sz="2000" dirty="0"/>
              <a:t>Inform members of staff to be aware of future hazards and how the risk has been controlled</a:t>
            </a:r>
          </a:p>
          <a:p>
            <a:pPr marL="285750" indent="-285750">
              <a:buFont typeface="Arial" panose="020B0604020202020204" pitchFamily="34" charset="0"/>
              <a:buChar char="•"/>
            </a:pPr>
            <a:r>
              <a:rPr lang="en-GB" sz="2000" dirty="0"/>
              <a:t>Check the accident book, has this been a risk before and if so what action was taken?</a:t>
            </a:r>
          </a:p>
          <a:p>
            <a:pPr marL="285750" indent="-285750">
              <a:buFont typeface="Arial" panose="020B0604020202020204" pitchFamily="34" charset="0"/>
              <a:buChar char="•"/>
            </a:pPr>
            <a:r>
              <a:rPr lang="en-GB" sz="2000" dirty="0"/>
              <a:t>Record the risk hazard on a risk assessment form</a:t>
            </a:r>
          </a:p>
          <a:p>
            <a:pPr marL="285750" indent="-285750">
              <a:buFont typeface="Arial" panose="020B0604020202020204" pitchFamily="34" charset="0"/>
              <a:buChar char="•"/>
            </a:pPr>
            <a:r>
              <a:rPr lang="en-GB" sz="2000" dirty="0"/>
              <a:t>When the preventative action is completed it should be ticked off and the date recorded on the risk assessment form</a:t>
            </a:r>
          </a:p>
          <a:p>
            <a:pPr marL="285750" indent="-285750">
              <a:buFont typeface="Arial" panose="020B0604020202020204" pitchFamily="34" charset="0"/>
              <a:buChar char="•"/>
            </a:pPr>
            <a:r>
              <a:rPr lang="en-GB" sz="2000" dirty="0"/>
              <a:t>Regularly review the risk assessment </a:t>
            </a:r>
          </a:p>
          <a:p>
            <a:pPr marL="285750" indent="-285750">
              <a:buFont typeface="Arial" panose="020B0604020202020204" pitchFamily="34" charset="0"/>
              <a:buChar char="•"/>
            </a:pPr>
            <a:r>
              <a:rPr lang="en-GB" sz="2000" dirty="0"/>
              <a:t>Provide members of staff with a copy of the office risk assessment document – it is a live document and should anyone notice a potential risk it should be reported immediately</a:t>
            </a:r>
          </a:p>
          <a:p>
            <a:pPr marL="285750" indent="-285750">
              <a:buFont typeface="Arial" panose="020B0604020202020204" pitchFamily="34" charset="0"/>
              <a:buChar char="•"/>
            </a:pPr>
            <a:r>
              <a:rPr lang="en-GB" sz="2000" dirty="0"/>
              <a:t>The Clerk would report to the council or a committee on the management of risks in the office, action taken, or recommended action to be taken</a:t>
            </a:r>
          </a:p>
        </p:txBody>
      </p:sp>
    </p:spTree>
    <p:extLst>
      <p:ext uri="{BB962C8B-B14F-4D97-AF65-F5344CB8AC3E}">
        <p14:creationId xmlns:p14="http://schemas.microsoft.com/office/powerpoint/2010/main" val="1381850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1AFDADF5-7542-4AEA-A194-006077BE9E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869458" y="127722"/>
            <a:ext cx="823766" cy="82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8FC2C8DE-FDB9-48E1-99A5-79AFAEBA0EBC}"/>
              </a:ext>
            </a:extLst>
          </p:cNvPr>
          <p:cNvSpPr/>
          <p:nvPr/>
        </p:nvSpPr>
        <p:spPr>
          <a:xfrm>
            <a:off x="755576" y="539605"/>
            <a:ext cx="7632848" cy="6078587"/>
          </a:xfrm>
          <a:prstGeom prst="rect">
            <a:avLst/>
          </a:prstGeom>
        </p:spPr>
        <p:txBody>
          <a:bodyPr wrap="square">
            <a:spAutoFit/>
          </a:bodyPr>
          <a:lstStyle/>
          <a:p>
            <a:pPr algn="ctr"/>
            <a:r>
              <a:rPr lang="en-GB" sz="2400" b="1" dirty="0"/>
              <a:t>How would you conduct a risk assessment </a:t>
            </a:r>
          </a:p>
          <a:p>
            <a:pPr algn="ctr"/>
            <a:r>
              <a:rPr lang="en-GB" sz="2400" b="1" dirty="0"/>
              <a:t>of a council play area?</a:t>
            </a:r>
          </a:p>
          <a:p>
            <a:pPr algn="ctr"/>
            <a:endParaRPr lang="en-GB" sz="1100" b="1" dirty="0"/>
          </a:p>
          <a:p>
            <a:pPr marL="342900" indent="-342900">
              <a:buFont typeface="Arial" panose="020B0604020202020204" pitchFamily="34" charset="0"/>
              <a:buChar char="•"/>
            </a:pPr>
            <a:r>
              <a:rPr lang="en-GB" sz="2400" dirty="0"/>
              <a:t>Use guidance provided by RoSPA</a:t>
            </a:r>
          </a:p>
          <a:p>
            <a:pPr marL="342900" indent="-342900">
              <a:buFont typeface="Arial" panose="020B0604020202020204" pitchFamily="34" charset="0"/>
              <a:buChar char="•"/>
            </a:pPr>
            <a:r>
              <a:rPr lang="en-GB" sz="2400" dirty="0"/>
              <a:t>Make sure that routine, operational and annual checks are being done</a:t>
            </a:r>
          </a:p>
          <a:p>
            <a:pPr marL="342900" indent="-342900">
              <a:buFont typeface="Arial" panose="020B0604020202020204" pitchFamily="34" charset="0"/>
              <a:buChar char="•"/>
            </a:pPr>
            <a:r>
              <a:rPr lang="en-GB" sz="2400" dirty="0"/>
              <a:t>Routine checks are those done by a council</a:t>
            </a:r>
          </a:p>
          <a:p>
            <a:pPr marL="342900" indent="-342900">
              <a:buFont typeface="Arial" panose="020B0604020202020204" pitchFamily="34" charset="0"/>
              <a:buChar char="•"/>
            </a:pPr>
            <a:r>
              <a:rPr lang="en-GB" sz="2400" dirty="0"/>
              <a:t>Depending on site usage – minimum weekly</a:t>
            </a:r>
          </a:p>
          <a:p>
            <a:pPr marL="342900" indent="-342900">
              <a:buFont typeface="Arial" panose="020B0604020202020204" pitchFamily="34" charset="0"/>
              <a:buChar char="•"/>
            </a:pPr>
            <a:r>
              <a:rPr lang="en-GB" sz="2400" dirty="0"/>
              <a:t>Check on basic condition of equipment, faults due to wear and tear, faults due to vandalism, presence of broken glass/needles/other hazards, gates, fences, waste bins</a:t>
            </a:r>
          </a:p>
          <a:p>
            <a:pPr marL="342900" indent="-342900">
              <a:buFont typeface="Arial" panose="020B0604020202020204" pitchFamily="34" charset="0"/>
              <a:buChar char="•"/>
            </a:pPr>
            <a:r>
              <a:rPr lang="en-GB" sz="2400" dirty="0"/>
              <a:t>List what you see – a visual inspection</a:t>
            </a:r>
          </a:p>
          <a:p>
            <a:pPr marL="342900" indent="-342900">
              <a:buFont typeface="Arial" panose="020B0604020202020204" pitchFamily="34" charset="0"/>
              <a:buChar char="•"/>
            </a:pPr>
            <a:r>
              <a:rPr lang="en-GB" sz="2400" dirty="0"/>
              <a:t>Create an inspection document and complete each time</a:t>
            </a:r>
            <a:endParaRPr lang="en-GB" sz="2400" b="1" dirty="0"/>
          </a:p>
          <a:p>
            <a:r>
              <a:rPr lang="en-GB" sz="2400" dirty="0">
                <a:hlinkClick r:id="rId3"/>
              </a:rPr>
              <a:t>https://www.rospa.com/play-safety/Advice</a:t>
            </a:r>
            <a:endParaRPr lang="en-GB" sz="2400" b="1" dirty="0"/>
          </a:p>
          <a:p>
            <a:pPr algn="ctr"/>
            <a:endParaRPr lang="en-GB" dirty="0"/>
          </a:p>
        </p:txBody>
      </p:sp>
    </p:spTree>
    <p:extLst>
      <p:ext uri="{BB962C8B-B14F-4D97-AF65-F5344CB8AC3E}">
        <p14:creationId xmlns:p14="http://schemas.microsoft.com/office/powerpoint/2010/main" val="3044207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77699" y="2276516"/>
            <a:ext cx="8229600" cy="1143000"/>
          </a:xfrm>
        </p:spPr>
        <p:txBody>
          <a:bodyPr/>
          <a:lstStyle/>
          <a:p>
            <a:r>
              <a:rPr lang="en-US" sz="4000" b="1" dirty="0"/>
              <a:t>Not forgetting that insurance </a:t>
            </a:r>
            <a:br>
              <a:rPr lang="en-US" sz="4000" b="1" dirty="0"/>
            </a:br>
            <a:r>
              <a:rPr lang="en-US" sz="4000" b="1" dirty="0"/>
              <a:t>will cover some risks </a:t>
            </a:r>
          </a:p>
        </p:txBody>
      </p:sp>
      <p:sp>
        <p:nvSpPr>
          <p:cNvPr id="19458" name="Rectangle 3"/>
          <p:cNvSpPr>
            <a:spLocks noGrp="1" noChangeArrowheads="1"/>
          </p:cNvSpPr>
          <p:nvPr>
            <p:ph type="body" idx="1"/>
          </p:nvPr>
        </p:nvSpPr>
        <p:spPr>
          <a:xfrm>
            <a:off x="457200" y="1421904"/>
            <a:ext cx="8229600" cy="1143000"/>
          </a:xfrm>
        </p:spPr>
        <p:txBody>
          <a:bodyPr/>
          <a:lstStyle/>
          <a:p>
            <a:pPr algn="ctr">
              <a:buFontTx/>
              <a:buNone/>
            </a:pPr>
            <a:endParaRPr lang="en-GB" dirty="0"/>
          </a:p>
          <a:p>
            <a:pPr algn="ctr">
              <a:buFontTx/>
              <a:buNone/>
            </a:pPr>
            <a:endParaRPr lang="en-GB" dirty="0"/>
          </a:p>
          <a:p>
            <a:pPr algn="ctr">
              <a:buFontTx/>
              <a:buNone/>
            </a:pPr>
            <a:r>
              <a:rPr lang="en-GB" sz="6000" b="1" dirty="0"/>
              <a:t>			</a:t>
            </a:r>
          </a:p>
        </p:txBody>
      </p:sp>
      <p:pic>
        <p:nvPicPr>
          <p:cNvPr id="4" name="Picture 2">
            <a:extLst>
              <a:ext uri="{FF2B5EF4-FFF2-40B4-BE49-F238E27FC236}">
                <a16:creationId xmlns:a16="http://schemas.microsoft.com/office/drawing/2014/main" id="{CD9FE537-AF1E-4ED9-943D-B7294B08A6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58100" y="393204"/>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628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anim calcmode="lin" valueType="num">
                                      <p:cBhvr>
                                        <p:cTn id="7" dur="1000" fill="hold"/>
                                        <p:tgtEl>
                                          <p:spTgt spid="19458">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19458">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19458">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194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426571" y="900892"/>
            <a:ext cx="8229600" cy="1143000"/>
          </a:xfrm>
        </p:spPr>
        <p:txBody>
          <a:bodyPr/>
          <a:lstStyle/>
          <a:p>
            <a:r>
              <a:rPr lang="en-GB" altLang="en-US" sz="3200" b="1" dirty="0"/>
              <a:t>A council’s insurance provides </a:t>
            </a:r>
            <a:br>
              <a:rPr lang="en-GB" altLang="en-US" sz="3200" b="1" dirty="0"/>
            </a:br>
            <a:r>
              <a:rPr lang="en-GB" altLang="en-US" sz="3200" b="1" dirty="0"/>
              <a:t>cover for:</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199691476"/>
              </p:ext>
            </p:extLst>
          </p:nvPr>
        </p:nvGraphicFramePr>
        <p:xfrm>
          <a:off x="454969" y="2049099"/>
          <a:ext cx="8229600" cy="47165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7" name="TextBox 5"/>
          <p:cNvSpPr txBox="1">
            <a:spLocks noChangeArrowheads="1"/>
          </p:cNvSpPr>
          <p:nvPr/>
        </p:nvSpPr>
        <p:spPr bwMode="auto">
          <a:xfrm>
            <a:off x="3348038" y="2708275"/>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sz="1400" dirty="0"/>
          </a:p>
        </p:txBody>
      </p:sp>
      <p:pic>
        <p:nvPicPr>
          <p:cNvPr id="7" name="Picture 2">
            <a:extLst>
              <a:ext uri="{FF2B5EF4-FFF2-40B4-BE49-F238E27FC236}">
                <a16:creationId xmlns:a16="http://schemas.microsoft.com/office/drawing/2014/main" id="{E6DCE257-8840-4573-BBBF-974FEE617B2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p:blipFill>
        <p:spPr bwMode="auto">
          <a:xfrm>
            <a:off x="7720203" y="18864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9199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38D75D7-B07B-4288-9D9D-7E120F121DB1}"/>
              </a:ext>
            </a:extLst>
          </p:cNvPr>
          <p:cNvGrpSpPr/>
          <p:nvPr/>
        </p:nvGrpSpPr>
        <p:grpSpPr>
          <a:xfrm>
            <a:off x="1787270" y="535744"/>
            <a:ext cx="1308118" cy="1308118"/>
            <a:chOff x="2255991" y="499490"/>
            <a:chExt cx="1308118" cy="1308118"/>
          </a:xfrm>
        </p:grpSpPr>
        <p:sp>
          <p:nvSpPr>
            <p:cNvPr id="6" name="Oval 5">
              <a:extLst>
                <a:ext uri="{FF2B5EF4-FFF2-40B4-BE49-F238E27FC236}">
                  <a16:creationId xmlns:a16="http://schemas.microsoft.com/office/drawing/2014/main" id="{14956905-0320-475F-9B19-D80BC10E7660}"/>
                </a:ext>
              </a:extLst>
            </p:cNvPr>
            <p:cNvSpPr/>
            <p:nvPr/>
          </p:nvSpPr>
          <p:spPr>
            <a:xfrm>
              <a:off x="2255991" y="499490"/>
              <a:ext cx="1308118" cy="1308118"/>
            </a:xfrm>
            <a:prstGeom prst="ellipse">
              <a:avLst/>
            </a:prstGeom>
            <a:solidFill>
              <a:srgbClr val="0099CC"/>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4">
              <a:extLst>
                <a:ext uri="{FF2B5EF4-FFF2-40B4-BE49-F238E27FC236}">
                  <a16:creationId xmlns:a16="http://schemas.microsoft.com/office/drawing/2014/main" id="{E9BF78CD-AB51-4D8A-99A3-B322E9235242}"/>
                </a:ext>
              </a:extLst>
            </p:cNvPr>
            <p:cNvSpPr txBox="1"/>
            <p:nvPr/>
          </p:nvSpPr>
          <p:spPr>
            <a:xfrm>
              <a:off x="2447560" y="691059"/>
              <a:ext cx="924980" cy="92498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Written</a:t>
              </a:r>
              <a:r>
                <a:rPr lang="en-GB" sz="1800" kern="1200" dirty="0"/>
                <a:t> </a:t>
              </a:r>
              <a:r>
                <a:rPr lang="en-GB" sz="1400" kern="1200" dirty="0"/>
                <a:t>or</a:t>
              </a:r>
              <a:r>
                <a:rPr lang="en-GB" sz="1800" kern="1200" dirty="0"/>
                <a:t> </a:t>
              </a:r>
              <a:r>
                <a:rPr lang="en-GB" sz="1400" kern="1200" dirty="0"/>
                <a:t>Verbal</a:t>
              </a:r>
            </a:p>
          </p:txBody>
        </p:sp>
      </p:grpSp>
      <p:grpSp>
        <p:nvGrpSpPr>
          <p:cNvPr id="8" name="Group 7">
            <a:extLst>
              <a:ext uri="{FF2B5EF4-FFF2-40B4-BE49-F238E27FC236}">
                <a16:creationId xmlns:a16="http://schemas.microsoft.com/office/drawing/2014/main" id="{CF1E9E7C-D70C-4F3D-B364-EF22061A2C69}"/>
              </a:ext>
            </a:extLst>
          </p:cNvPr>
          <p:cNvGrpSpPr/>
          <p:nvPr/>
        </p:nvGrpSpPr>
        <p:grpSpPr>
          <a:xfrm>
            <a:off x="3636940" y="2404763"/>
            <a:ext cx="1308118" cy="1308118"/>
            <a:chOff x="4665489" y="499490"/>
            <a:chExt cx="1308118" cy="1308118"/>
          </a:xfrm>
        </p:grpSpPr>
        <p:sp>
          <p:nvSpPr>
            <p:cNvPr id="9" name="Oval 8">
              <a:extLst>
                <a:ext uri="{FF2B5EF4-FFF2-40B4-BE49-F238E27FC236}">
                  <a16:creationId xmlns:a16="http://schemas.microsoft.com/office/drawing/2014/main" id="{9E9E3C4C-5887-4A16-A88E-809F16723728}"/>
                </a:ext>
              </a:extLst>
            </p:cNvPr>
            <p:cNvSpPr/>
            <p:nvPr/>
          </p:nvSpPr>
          <p:spPr>
            <a:xfrm>
              <a:off x="4665489" y="499490"/>
              <a:ext cx="1308118" cy="1308118"/>
            </a:xfrm>
            <a:prstGeom prst="ellipse">
              <a:avLst/>
            </a:prstGeom>
            <a:solidFill>
              <a:srgbClr val="0099CC"/>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0" name="Oval 4">
              <a:extLst>
                <a:ext uri="{FF2B5EF4-FFF2-40B4-BE49-F238E27FC236}">
                  <a16:creationId xmlns:a16="http://schemas.microsoft.com/office/drawing/2014/main" id="{1F085CC4-BE34-4036-B581-1636A622CDFF}"/>
                </a:ext>
              </a:extLst>
            </p:cNvPr>
            <p:cNvSpPr txBox="1"/>
            <p:nvPr/>
          </p:nvSpPr>
          <p:spPr>
            <a:xfrm>
              <a:off x="4857058" y="691059"/>
              <a:ext cx="924980" cy="92498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Finances</a:t>
              </a:r>
            </a:p>
          </p:txBody>
        </p:sp>
      </p:grpSp>
      <p:grpSp>
        <p:nvGrpSpPr>
          <p:cNvPr id="11" name="Group 10">
            <a:extLst>
              <a:ext uri="{FF2B5EF4-FFF2-40B4-BE49-F238E27FC236}">
                <a16:creationId xmlns:a16="http://schemas.microsoft.com/office/drawing/2014/main" id="{BA054C6C-293A-47A7-8AEE-7CC8D5F6FA06}"/>
              </a:ext>
            </a:extLst>
          </p:cNvPr>
          <p:cNvGrpSpPr/>
          <p:nvPr/>
        </p:nvGrpSpPr>
        <p:grpSpPr>
          <a:xfrm>
            <a:off x="6042749" y="4481782"/>
            <a:ext cx="1308118" cy="1308118"/>
            <a:chOff x="5164512" y="1704239"/>
            <a:chExt cx="1308118" cy="1308118"/>
          </a:xfrm>
        </p:grpSpPr>
        <p:sp>
          <p:nvSpPr>
            <p:cNvPr id="12" name="Oval 11">
              <a:extLst>
                <a:ext uri="{FF2B5EF4-FFF2-40B4-BE49-F238E27FC236}">
                  <a16:creationId xmlns:a16="http://schemas.microsoft.com/office/drawing/2014/main" id="{EB23DB23-CD7B-4365-AB6E-84FC04BE45B6}"/>
                </a:ext>
              </a:extLst>
            </p:cNvPr>
            <p:cNvSpPr/>
            <p:nvPr/>
          </p:nvSpPr>
          <p:spPr>
            <a:xfrm>
              <a:off x="5164512" y="1704239"/>
              <a:ext cx="1308118" cy="1308118"/>
            </a:xfrm>
            <a:prstGeom prst="ellipse">
              <a:avLst/>
            </a:prstGeom>
            <a:solidFill>
              <a:srgbClr val="0000FF"/>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3" name="Oval 4">
              <a:extLst>
                <a:ext uri="{FF2B5EF4-FFF2-40B4-BE49-F238E27FC236}">
                  <a16:creationId xmlns:a16="http://schemas.microsoft.com/office/drawing/2014/main" id="{3DA809AA-7FFB-4685-95F7-30A324945E05}"/>
                </a:ext>
              </a:extLst>
            </p:cNvPr>
            <p:cNvSpPr txBox="1"/>
            <p:nvPr/>
          </p:nvSpPr>
          <p:spPr>
            <a:xfrm>
              <a:off x="5356081" y="1895808"/>
              <a:ext cx="924980" cy="92498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Property</a:t>
              </a:r>
            </a:p>
          </p:txBody>
        </p:sp>
      </p:grpSp>
      <p:grpSp>
        <p:nvGrpSpPr>
          <p:cNvPr id="14" name="Group 13">
            <a:extLst>
              <a:ext uri="{FF2B5EF4-FFF2-40B4-BE49-F238E27FC236}">
                <a16:creationId xmlns:a16="http://schemas.microsoft.com/office/drawing/2014/main" id="{913D6B7C-5A94-475E-9113-2BE9E34B67ED}"/>
              </a:ext>
            </a:extLst>
          </p:cNvPr>
          <p:cNvGrpSpPr/>
          <p:nvPr/>
        </p:nvGrpSpPr>
        <p:grpSpPr>
          <a:xfrm>
            <a:off x="2198739" y="4590997"/>
            <a:ext cx="1308118" cy="1308118"/>
            <a:chOff x="4621092" y="2892071"/>
            <a:chExt cx="1308118" cy="1308118"/>
          </a:xfrm>
        </p:grpSpPr>
        <p:sp>
          <p:nvSpPr>
            <p:cNvPr id="15" name="Oval 14">
              <a:extLst>
                <a:ext uri="{FF2B5EF4-FFF2-40B4-BE49-F238E27FC236}">
                  <a16:creationId xmlns:a16="http://schemas.microsoft.com/office/drawing/2014/main" id="{4B314D67-FEBC-47BB-8A8D-691D97E1FFF9}"/>
                </a:ext>
              </a:extLst>
            </p:cNvPr>
            <p:cNvSpPr/>
            <p:nvPr/>
          </p:nvSpPr>
          <p:spPr>
            <a:xfrm>
              <a:off x="4621092" y="2892071"/>
              <a:ext cx="1308118" cy="130811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6" name="Oval 4">
              <a:extLst>
                <a:ext uri="{FF2B5EF4-FFF2-40B4-BE49-F238E27FC236}">
                  <a16:creationId xmlns:a16="http://schemas.microsoft.com/office/drawing/2014/main" id="{3876B435-24E6-4F94-BD42-7C1DD519F8BA}"/>
                </a:ext>
              </a:extLst>
            </p:cNvPr>
            <p:cNvSpPr txBox="1"/>
            <p:nvPr/>
          </p:nvSpPr>
          <p:spPr>
            <a:xfrm>
              <a:off x="4812661" y="3083640"/>
              <a:ext cx="924980" cy="92498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People</a:t>
              </a:r>
            </a:p>
          </p:txBody>
        </p:sp>
      </p:grpSp>
      <p:grpSp>
        <p:nvGrpSpPr>
          <p:cNvPr id="17" name="Group 16">
            <a:extLst>
              <a:ext uri="{FF2B5EF4-FFF2-40B4-BE49-F238E27FC236}">
                <a16:creationId xmlns:a16="http://schemas.microsoft.com/office/drawing/2014/main" id="{42146E54-1937-40E5-896F-AE220F846CA4}"/>
              </a:ext>
            </a:extLst>
          </p:cNvPr>
          <p:cNvGrpSpPr/>
          <p:nvPr/>
        </p:nvGrpSpPr>
        <p:grpSpPr>
          <a:xfrm>
            <a:off x="6859316" y="2035431"/>
            <a:ext cx="1308118" cy="1308118"/>
            <a:chOff x="3460740" y="3408011"/>
            <a:chExt cx="1308118" cy="1308118"/>
          </a:xfrm>
        </p:grpSpPr>
        <p:sp>
          <p:nvSpPr>
            <p:cNvPr id="18" name="Oval 17">
              <a:extLst>
                <a:ext uri="{FF2B5EF4-FFF2-40B4-BE49-F238E27FC236}">
                  <a16:creationId xmlns:a16="http://schemas.microsoft.com/office/drawing/2014/main" id="{A3175165-5EEA-4D98-BE2F-AE03B07AD052}"/>
                </a:ext>
              </a:extLst>
            </p:cNvPr>
            <p:cNvSpPr/>
            <p:nvPr/>
          </p:nvSpPr>
          <p:spPr>
            <a:xfrm>
              <a:off x="3460740" y="3408011"/>
              <a:ext cx="1308118" cy="130811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9" name="Oval 4">
              <a:extLst>
                <a:ext uri="{FF2B5EF4-FFF2-40B4-BE49-F238E27FC236}">
                  <a16:creationId xmlns:a16="http://schemas.microsoft.com/office/drawing/2014/main" id="{18D6D020-AA60-4471-A257-A9996A30F564}"/>
                </a:ext>
              </a:extLst>
            </p:cNvPr>
            <p:cNvSpPr txBox="1"/>
            <p:nvPr/>
          </p:nvSpPr>
          <p:spPr>
            <a:xfrm>
              <a:off x="3652309" y="3599580"/>
              <a:ext cx="924980" cy="92498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Events</a:t>
              </a:r>
            </a:p>
          </p:txBody>
        </p:sp>
      </p:grpSp>
      <p:grpSp>
        <p:nvGrpSpPr>
          <p:cNvPr id="20" name="Group 19">
            <a:extLst>
              <a:ext uri="{FF2B5EF4-FFF2-40B4-BE49-F238E27FC236}">
                <a16:creationId xmlns:a16="http://schemas.microsoft.com/office/drawing/2014/main" id="{62BF7DE2-7FE9-4B4D-80A5-94DD7FB378A1}"/>
              </a:ext>
            </a:extLst>
          </p:cNvPr>
          <p:cNvGrpSpPr/>
          <p:nvPr/>
        </p:nvGrpSpPr>
        <p:grpSpPr>
          <a:xfrm>
            <a:off x="436880" y="2644984"/>
            <a:ext cx="1308118" cy="1308118"/>
            <a:chOff x="2255991" y="2908988"/>
            <a:chExt cx="1308118" cy="1308118"/>
          </a:xfrm>
        </p:grpSpPr>
        <p:sp>
          <p:nvSpPr>
            <p:cNvPr id="21" name="Oval 20">
              <a:extLst>
                <a:ext uri="{FF2B5EF4-FFF2-40B4-BE49-F238E27FC236}">
                  <a16:creationId xmlns:a16="http://schemas.microsoft.com/office/drawing/2014/main" id="{F4A56C6E-7344-4F3C-9FE6-BBEBC58C6157}"/>
                </a:ext>
              </a:extLst>
            </p:cNvPr>
            <p:cNvSpPr/>
            <p:nvPr/>
          </p:nvSpPr>
          <p:spPr>
            <a:xfrm>
              <a:off x="2255991" y="2908988"/>
              <a:ext cx="1308118" cy="130811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2" name="Oval 4">
              <a:extLst>
                <a:ext uri="{FF2B5EF4-FFF2-40B4-BE49-F238E27FC236}">
                  <a16:creationId xmlns:a16="http://schemas.microsoft.com/office/drawing/2014/main" id="{E8B4709A-3405-4524-A3E7-786549BE697C}"/>
                </a:ext>
              </a:extLst>
            </p:cNvPr>
            <p:cNvSpPr txBox="1"/>
            <p:nvPr/>
          </p:nvSpPr>
          <p:spPr>
            <a:xfrm>
              <a:off x="2447560" y="3100557"/>
              <a:ext cx="924980" cy="92498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Legal</a:t>
              </a:r>
            </a:p>
          </p:txBody>
        </p:sp>
      </p:grpSp>
      <p:grpSp>
        <p:nvGrpSpPr>
          <p:cNvPr id="23" name="Group 22">
            <a:extLst>
              <a:ext uri="{FF2B5EF4-FFF2-40B4-BE49-F238E27FC236}">
                <a16:creationId xmlns:a16="http://schemas.microsoft.com/office/drawing/2014/main" id="{1947AB9A-C608-4DA2-B68E-D5D7A5F61274}"/>
              </a:ext>
            </a:extLst>
          </p:cNvPr>
          <p:cNvGrpSpPr/>
          <p:nvPr/>
        </p:nvGrpSpPr>
        <p:grpSpPr>
          <a:xfrm>
            <a:off x="4734631" y="482437"/>
            <a:ext cx="1308118" cy="1308118"/>
            <a:chOff x="1587083" y="1761250"/>
            <a:chExt cx="1308118" cy="1308118"/>
          </a:xfrm>
        </p:grpSpPr>
        <p:sp>
          <p:nvSpPr>
            <p:cNvPr id="24" name="Oval 23">
              <a:extLst>
                <a:ext uri="{FF2B5EF4-FFF2-40B4-BE49-F238E27FC236}">
                  <a16:creationId xmlns:a16="http://schemas.microsoft.com/office/drawing/2014/main" id="{4BC0C822-7616-40E0-B93A-3C3AA0EDB6CC}"/>
                </a:ext>
              </a:extLst>
            </p:cNvPr>
            <p:cNvSpPr/>
            <p:nvPr/>
          </p:nvSpPr>
          <p:spPr>
            <a:xfrm>
              <a:off x="1587083" y="1761250"/>
              <a:ext cx="1308118" cy="1308118"/>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5" name="Oval 4">
              <a:extLst>
                <a:ext uri="{FF2B5EF4-FFF2-40B4-BE49-F238E27FC236}">
                  <a16:creationId xmlns:a16="http://schemas.microsoft.com/office/drawing/2014/main" id="{0B50E491-4655-45D5-92DD-2627E26B8CD1}"/>
                </a:ext>
              </a:extLst>
            </p:cNvPr>
            <p:cNvSpPr txBox="1"/>
            <p:nvPr/>
          </p:nvSpPr>
          <p:spPr>
            <a:xfrm>
              <a:off x="1778652" y="1952819"/>
              <a:ext cx="924980" cy="92498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Inspection</a:t>
              </a:r>
            </a:p>
          </p:txBody>
        </p:sp>
      </p:grpSp>
      <p:pic>
        <p:nvPicPr>
          <p:cNvPr id="26" name="Picture 2">
            <a:extLst>
              <a:ext uri="{FF2B5EF4-FFF2-40B4-BE49-F238E27FC236}">
                <a16:creationId xmlns:a16="http://schemas.microsoft.com/office/drawing/2014/main" id="{BAEFA3DC-B92E-4F3E-BA20-6BC208096A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720203" y="18864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6">
            <a:extLst>
              <a:ext uri="{FF2B5EF4-FFF2-40B4-BE49-F238E27FC236}">
                <a16:creationId xmlns:a16="http://schemas.microsoft.com/office/drawing/2014/main" id="{114EB9D8-C88D-432C-96B5-4E5900C6C833}"/>
              </a:ext>
            </a:extLst>
          </p:cNvPr>
          <p:cNvSpPr txBox="1"/>
          <p:nvPr/>
        </p:nvSpPr>
        <p:spPr>
          <a:xfrm>
            <a:off x="6077528" y="3599038"/>
            <a:ext cx="2947361" cy="369332"/>
          </a:xfrm>
          <a:prstGeom prst="rect">
            <a:avLst/>
          </a:prstGeom>
          <a:noFill/>
        </p:spPr>
        <p:txBody>
          <a:bodyPr wrap="square" rtlCol="0">
            <a:spAutoFit/>
          </a:bodyPr>
          <a:lstStyle/>
          <a:p>
            <a:r>
              <a:rPr lang="en-GB" dirty="0"/>
              <a:t>Public Liability Insurance</a:t>
            </a:r>
          </a:p>
        </p:txBody>
      </p:sp>
      <p:sp>
        <p:nvSpPr>
          <p:cNvPr id="28" name="TextBox 27">
            <a:extLst>
              <a:ext uri="{FF2B5EF4-FFF2-40B4-BE49-F238E27FC236}">
                <a16:creationId xmlns:a16="http://schemas.microsoft.com/office/drawing/2014/main" id="{8AFFEB54-2440-4556-BB0F-68C831513B31}"/>
              </a:ext>
            </a:extLst>
          </p:cNvPr>
          <p:cNvSpPr txBox="1"/>
          <p:nvPr/>
        </p:nvSpPr>
        <p:spPr>
          <a:xfrm>
            <a:off x="489540" y="5964574"/>
            <a:ext cx="4405506" cy="369332"/>
          </a:xfrm>
          <a:prstGeom prst="rect">
            <a:avLst/>
          </a:prstGeom>
          <a:noFill/>
        </p:spPr>
        <p:txBody>
          <a:bodyPr wrap="square" rtlCol="0">
            <a:spAutoFit/>
          </a:bodyPr>
          <a:lstStyle/>
          <a:p>
            <a:r>
              <a:rPr lang="en-GB" dirty="0"/>
              <a:t>Public &amp; Employer Liability Insurance</a:t>
            </a:r>
          </a:p>
        </p:txBody>
      </p:sp>
      <p:sp>
        <p:nvSpPr>
          <p:cNvPr id="29" name="TextBox 28">
            <a:extLst>
              <a:ext uri="{FF2B5EF4-FFF2-40B4-BE49-F238E27FC236}">
                <a16:creationId xmlns:a16="http://schemas.microsoft.com/office/drawing/2014/main" id="{2B96E70F-BF35-49AC-A28A-DBEEC076A5BF}"/>
              </a:ext>
            </a:extLst>
          </p:cNvPr>
          <p:cNvSpPr txBox="1"/>
          <p:nvPr/>
        </p:nvSpPr>
        <p:spPr>
          <a:xfrm>
            <a:off x="4459070" y="1776846"/>
            <a:ext cx="2947361" cy="369332"/>
          </a:xfrm>
          <a:prstGeom prst="rect">
            <a:avLst/>
          </a:prstGeom>
          <a:noFill/>
        </p:spPr>
        <p:txBody>
          <a:bodyPr wrap="square" rtlCol="0">
            <a:spAutoFit/>
          </a:bodyPr>
          <a:lstStyle/>
          <a:p>
            <a:r>
              <a:rPr lang="en-GB" dirty="0"/>
              <a:t>Risk Assessments</a:t>
            </a:r>
          </a:p>
        </p:txBody>
      </p:sp>
      <p:sp>
        <p:nvSpPr>
          <p:cNvPr id="30" name="TextBox 29">
            <a:extLst>
              <a:ext uri="{FF2B5EF4-FFF2-40B4-BE49-F238E27FC236}">
                <a16:creationId xmlns:a16="http://schemas.microsoft.com/office/drawing/2014/main" id="{C10CDB05-41E5-4939-9B2D-A02E435F69AC}"/>
              </a:ext>
            </a:extLst>
          </p:cNvPr>
          <p:cNvSpPr txBox="1"/>
          <p:nvPr/>
        </p:nvSpPr>
        <p:spPr>
          <a:xfrm>
            <a:off x="2903964" y="3854527"/>
            <a:ext cx="3173564" cy="646331"/>
          </a:xfrm>
          <a:prstGeom prst="rect">
            <a:avLst/>
          </a:prstGeom>
          <a:noFill/>
        </p:spPr>
        <p:txBody>
          <a:bodyPr wrap="square" rtlCol="0">
            <a:spAutoFit/>
          </a:bodyPr>
          <a:lstStyle/>
          <a:p>
            <a:r>
              <a:rPr lang="en-GB" dirty="0"/>
              <a:t>Professional Indemnity and Fidelity Guarantee</a:t>
            </a:r>
          </a:p>
        </p:txBody>
      </p:sp>
      <p:sp>
        <p:nvSpPr>
          <p:cNvPr id="31" name="TextBox 30">
            <a:extLst>
              <a:ext uri="{FF2B5EF4-FFF2-40B4-BE49-F238E27FC236}">
                <a16:creationId xmlns:a16="http://schemas.microsoft.com/office/drawing/2014/main" id="{76DB5B19-AA00-4311-9E05-C08C2FB2C724}"/>
              </a:ext>
            </a:extLst>
          </p:cNvPr>
          <p:cNvSpPr txBox="1"/>
          <p:nvPr/>
        </p:nvSpPr>
        <p:spPr>
          <a:xfrm>
            <a:off x="4456562" y="5989254"/>
            <a:ext cx="4649548" cy="369332"/>
          </a:xfrm>
          <a:prstGeom prst="rect">
            <a:avLst/>
          </a:prstGeom>
          <a:noFill/>
        </p:spPr>
        <p:txBody>
          <a:bodyPr wrap="square" rtlCol="0">
            <a:spAutoFit/>
          </a:bodyPr>
          <a:lstStyle/>
          <a:p>
            <a:r>
              <a:rPr lang="en-GB" dirty="0"/>
              <a:t>Building and content insurance – all risks</a:t>
            </a:r>
          </a:p>
        </p:txBody>
      </p:sp>
      <p:sp>
        <p:nvSpPr>
          <p:cNvPr id="32" name="TextBox 31">
            <a:extLst>
              <a:ext uri="{FF2B5EF4-FFF2-40B4-BE49-F238E27FC236}">
                <a16:creationId xmlns:a16="http://schemas.microsoft.com/office/drawing/2014/main" id="{F5FF9B4D-F22B-4645-819A-1479022A2318}"/>
              </a:ext>
            </a:extLst>
          </p:cNvPr>
          <p:cNvSpPr txBox="1"/>
          <p:nvPr/>
        </p:nvSpPr>
        <p:spPr>
          <a:xfrm>
            <a:off x="1679250" y="1924935"/>
            <a:ext cx="1524158" cy="369332"/>
          </a:xfrm>
          <a:prstGeom prst="rect">
            <a:avLst/>
          </a:prstGeom>
          <a:noFill/>
        </p:spPr>
        <p:txBody>
          <a:bodyPr wrap="square" rtlCol="0">
            <a:spAutoFit/>
          </a:bodyPr>
          <a:lstStyle/>
          <a:p>
            <a:r>
              <a:rPr lang="en-GB" dirty="0"/>
              <a:t>Libel/Slander</a:t>
            </a:r>
          </a:p>
        </p:txBody>
      </p:sp>
      <p:sp>
        <p:nvSpPr>
          <p:cNvPr id="33" name="TextBox 32">
            <a:extLst>
              <a:ext uri="{FF2B5EF4-FFF2-40B4-BE49-F238E27FC236}">
                <a16:creationId xmlns:a16="http://schemas.microsoft.com/office/drawing/2014/main" id="{E5EA42D3-CA20-49F2-96B1-73554B2E8BC2}"/>
              </a:ext>
            </a:extLst>
          </p:cNvPr>
          <p:cNvSpPr txBox="1"/>
          <p:nvPr/>
        </p:nvSpPr>
        <p:spPr>
          <a:xfrm>
            <a:off x="192365" y="3944389"/>
            <a:ext cx="1814806" cy="923330"/>
          </a:xfrm>
          <a:prstGeom prst="rect">
            <a:avLst/>
          </a:prstGeom>
          <a:noFill/>
        </p:spPr>
        <p:txBody>
          <a:bodyPr wrap="square" rtlCol="0">
            <a:spAutoFit/>
          </a:bodyPr>
          <a:lstStyle/>
          <a:p>
            <a:r>
              <a:rPr lang="en-GB" dirty="0"/>
              <a:t>Legal Expenses </a:t>
            </a:r>
          </a:p>
          <a:p>
            <a:r>
              <a:rPr lang="en-GB" dirty="0"/>
              <a:t>and advice</a:t>
            </a:r>
          </a:p>
          <a:p>
            <a:endParaRPr lang="en-GB" dirty="0"/>
          </a:p>
        </p:txBody>
      </p:sp>
    </p:spTree>
    <p:extLst>
      <p:ext uri="{BB962C8B-B14F-4D97-AF65-F5344CB8AC3E}">
        <p14:creationId xmlns:p14="http://schemas.microsoft.com/office/powerpoint/2010/main" val="222409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722A0-6572-404D-B34D-A8400FFCBD0E}"/>
              </a:ext>
            </a:extLst>
          </p:cNvPr>
          <p:cNvSpPr>
            <a:spLocks noGrp="1"/>
          </p:cNvSpPr>
          <p:nvPr>
            <p:ph type="ctrTitle"/>
          </p:nvPr>
        </p:nvSpPr>
        <p:spPr>
          <a:xfrm>
            <a:off x="179512" y="304489"/>
            <a:ext cx="8589540" cy="977089"/>
          </a:xfrm>
        </p:spPr>
        <p:txBody>
          <a:bodyPr>
            <a:normAutofit/>
          </a:bodyPr>
          <a:lstStyle/>
          <a:p>
            <a:r>
              <a:rPr lang="en-GB" sz="2700" b="1" dirty="0">
                <a:latin typeface="+mn-lt"/>
              </a:rPr>
              <a:t>Risk Management and Risk Assessment</a:t>
            </a:r>
          </a:p>
        </p:txBody>
      </p:sp>
      <p:sp>
        <p:nvSpPr>
          <p:cNvPr id="3" name="Subtitle 2">
            <a:extLst>
              <a:ext uri="{FF2B5EF4-FFF2-40B4-BE49-F238E27FC236}">
                <a16:creationId xmlns:a16="http://schemas.microsoft.com/office/drawing/2014/main" id="{BD9C5191-0C8A-4985-B24D-574377DB0EA2}"/>
              </a:ext>
            </a:extLst>
          </p:cNvPr>
          <p:cNvSpPr>
            <a:spLocks noGrp="1"/>
          </p:cNvSpPr>
          <p:nvPr>
            <p:ph type="subTitle" idx="1"/>
          </p:nvPr>
        </p:nvSpPr>
        <p:spPr>
          <a:xfrm>
            <a:off x="467544" y="1333188"/>
            <a:ext cx="8208912" cy="4328059"/>
          </a:xfrm>
        </p:spPr>
        <p:txBody>
          <a:bodyPr>
            <a:noAutofit/>
          </a:bodyPr>
          <a:lstStyle/>
          <a:p>
            <a:r>
              <a:rPr lang="en-GB" altLang="en-US" sz="2800" b="1" dirty="0">
                <a:latin typeface="Arial" panose="020B0604020202020204" pitchFamily="34" charset="0"/>
                <a:cs typeface="Arial" panose="020B0604020202020204" pitchFamily="34" charset="0"/>
              </a:rPr>
              <a:t>Aims of this webinar</a:t>
            </a:r>
          </a:p>
          <a:p>
            <a:pPr marL="342900" indent="-342900" algn="l">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To understand the principles of risk management and what it entails</a:t>
            </a:r>
          </a:p>
          <a:p>
            <a:pPr marL="342900" indent="-342900" algn="l">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Look at the policies, mitigations and actions that a council can and should take as part of its risk management framework or system</a:t>
            </a:r>
          </a:p>
          <a:p>
            <a:pPr marL="342900" indent="-342900" algn="l">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Explore how a council manages and administers an effective risk management scheme</a:t>
            </a:r>
          </a:p>
          <a:p>
            <a:pPr marL="342900" indent="-342900" algn="l">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Looks at measures to manage risk including practical risk assessments</a:t>
            </a:r>
          </a:p>
          <a:p>
            <a:endParaRPr lang="en-GB" altLang="en-US" b="1" dirty="0">
              <a:latin typeface="Arial" panose="020B0604020202020204" pitchFamily="34" charset="0"/>
              <a:cs typeface="Arial" panose="020B0604020202020204" pitchFamily="34" charset="0"/>
            </a:endParaRPr>
          </a:p>
          <a:p>
            <a:endParaRPr lang="en-GB" altLang="en-US" b="1" dirty="0">
              <a:latin typeface="Arial" panose="020B0604020202020204" pitchFamily="34" charset="0"/>
              <a:cs typeface="Arial" panose="020B0604020202020204" pitchFamily="34" charset="0"/>
            </a:endParaRPr>
          </a:p>
          <a:p>
            <a:endParaRPr lang="en-GB" altLang="en-US" b="1" dirty="0">
              <a:latin typeface="Arial" panose="020B0604020202020204" pitchFamily="34" charset="0"/>
              <a:cs typeface="Arial" panose="020B0604020202020204" pitchFamily="34" charset="0"/>
            </a:endParaRPr>
          </a:p>
          <a:p>
            <a:pPr algn="l">
              <a:lnSpc>
                <a:spcPct val="100000"/>
              </a:lnSpc>
            </a:pPr>
            <a:endParaRPr lang="en-GB" dirty="0">
              <a:latin typeface="Arial" panose="020B0604020202020204" pitchFamily="34" charset="0"/>
              <a:cs typeface="Arial" panose="020B0604020202020204" pitchFamily="34" charset="0"/>
            </a:endParaRPr>
          </a:p>
          <a:p>
            <a:pPr algn="l">
              <a:lnSpc>
                <a:spcPct val="100000"/>
              </a:lnSpc>
            </a:pPr>
            <a:endParaRPr lang="en-GB" dirty="0">
              <a:latin typeface="Arial" panose="020B0604020202020204" pitchFamily="34" charset="0"/>
              <a:cs typeface="Arial" panose="020B0604020202020204" pitchFamily="34" charset="0"/>
            </a:endParaRPr>
          </a:p>
          <a:p>
            <a:endParaRPr lang="en-GB" dirty="0">
              <a:latin typeface="Arial Black" panose="020B0A04020102020204" pitchFamily="34" charset="0"/>
            </a:endParaRPr>
          </a:p>
        </p:txBody>
      </p:sp>
      <p:pic>
        <p:nvPicPr>
          <p:cNvPr id="1026" name="Picture 2">
            <a:extLst>
              <a:ext uri="{FF2B5EF4-FFF2-40B4-BE49-F238E27FC236}">
                <a16:creationId xmlns:a16="http://schemas.microsoft.com/office/drawing/2014/main" id="{9CC97FF8-47C9-438D-B29F-6E4D390E513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935788" y="252878"/>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2135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421904"/>
            <a:ext cx="8229600" cy="1143000"/>
          </a:xfrm>
        </p:spPr>
        <p:txBody>
          <a:bodyPr/>
          <a:lstStyle/>
          <a:p>
            <a:r>
              <a:rPr lang="en-US" sz="4000" b="1" dirty="0"/>
              <a:t>Not forgetting </a:t>
            </a:r>
          </a:p>
        </p:txBody>
      </p:sp>
      <p:sp>
        <p:nvSpPr>
          <p:cNvPr id="19458" name="Rectangle 3"/>
          <p:cNvSpPr>
            <a:spLocks noGrp="1" noChangeArrowheads="1"/>
          </p:cNvSpPr>
          <p:nvPr>
            <p:ph type="body" idx="1"/>
          </p:nvPr>
        </p:nvSpPr>
        <p:spPr>
          <a:xfrm>
            <a:off x="457200" y="1421904"/>
            <a:ext cx="8229600" cy="1143000"/>
          </a:xfrm>
        </p:spPr>
        <p:txBody>
          <a:bodyPr/>
          <a:lstStyle/>
          <a:p>
            <a:pPr>
              <a:buFontTx/>
              <a:buNone/>
            </a:pPr>
            <a:endParaRPr lang="en-GB" dirty="0"/>
          </a:p>
          <a:p>
            <a:pPr algn="ctr">
              <a:buFontTx/>
              <a:buNone/>
            </a:pPr>
            <a:endParaRPr lang="en-GB" dirty="0"/>
          </a:p>
          <a:p>
            <a:pPr algn="ctr">
              <a:buFontTx/>
              <a:buNone/>
            </a:pPr>
            <a:r>
              <a:rPr lang="en-GB" sz="6000" b="1" dirty="0"/>
              <a:t>		</a:t>
            </a:r>
            <a:r>
              <a:rPr lang="en-GB" sz="4800" b="1" dirty="0"/>
              <a:t>Insurance will not cover wilful negligence</a:t>
            </a:r>
          </a:p>
        </p:txBody>
      </p:sp>
      <p:pic>
        <p:nvPicPr>
          <p:cNvPr id="4" name="Picture 2">
            <a:extLst>
              <a:ext uri="{FF2B5EF4-FFF2-40B4-BE49-F238E27FC236}">
                <a16:creationId xmlns:a16="http://schemas.microsoft.com/office/drawing/2014/main" id="{CD9FE537-AF1E-4ED9-943D-B7294B08A6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58100" y="393204"/>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597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anim calcmode="lin" valueType="num">
                                      <p:cBhvr>
                                        <p:cTn id="7" dur="1000" fill="hold"/>
                                        <p:tgtEl>
                                          <p:spTgt spid="19458">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19458">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19458">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194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460580" y="1133912"/>
            <a:ext cx="8229600" cy="1143000"/>
          </a:xfrm>
        </p:spPr>
        <p:txBody>
          <a:bodyPr/>
          <a:lstStyle/>
          <a:p>
            <a:pPr eaLnBrk="1" hangingPunct="1"/>
            <a:r>
              <a:rPr lang="en-US" sz="4000" b="1" dirty="0"/>
              <a:t>If Something Goes Wrong</a:t>
            </a:r>
          </a:p>
        </p:txBody>
      </p:sp>
      <p:sp>
        <p:nvSpPr>
          <p:cNvPr id="20482" name="Rectangle 3"/>
          <p:cNvSpPr>
            <a:spLocks noGrp="1" noChangeArrowheads="1"/>
          </p:cNvSpPr>
          <p:nvPr>
            <p:ph type="body" idx="4294967295"/>
          </p:nvPr>
        </p:nvSpPr>
        <p:spPr>
          <a:xfrm>
            <a:off x="453820" y="1484784"/>
            <a:ext cx="8229600" cy="2088232"/>
          </a:xfrm>
        </p:spPr>
        <p:txBody>
          <a:bodyPr/>
          <a:lstStyle/>
          <a:p>
            <a:pPr eaLnBrk="1" hangingPunct="1">
              <a:buFont typeface="Wingdings" pitchFamily="2" charset="2"/>
              <a:buChar char="Ø"/>
            </a:pPr>
            <a:endParaRPr lang="en-GB" dirty="0"/>
          </a:p>
          <a:p>
            <a:pPr marL="0" indent="0" algn="ctr" eaLnBrk="1" hangingPunct="1">
              <a:buNone/>
            </a:pPr>
            <a:r>
              <a:rPr lang="en-GB" dirty="0"/>
              <a:t>Inform the council’s insurance provider IMMEDIATELY</a:t>
            </a:r>
          </a:p>
          <a:p>
            <a:pPr eaLnBrk="1" hangingPunct="1"/>
            <a:endParaRPr lang="en-GB" dirty="0"/>
          </a:p>
          <a:p>
            <a:pPr eaLnBrk="1" hangingPunct="1">
              <a:buFont typeface="Wingdings" pitchFamily="2" charset="2"/>
              <a:buNone/>
            </a:pPr>
            <a:endParaRPr lang="en-GB" dirty="0"/>
          </a:p>
        </p:txBody>
      </p:sp>
      <p:pic>
        <p:nvPicPr>
          <p:cNvPr id="6" name="Picture 2">
            <a:extLst>
              <a:ext uri="{FF2B5EF4-FFF2-40B4-BE49-F238E27FC236}">
                <a16:creationId xmlns:a16="http://schemas.microsoft.com/office/drawing/2014/main" id="{1C93D723-0A25-4D80-A15E-72E9A72E71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4057650" y="105212"/>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FB4BD477-6CC7-458F-8625-FDBFA21DC6FE}"/>
              </a:ext>
            </a:extLst>
          </p:cNvPr>
          <p:cNvSpPr txBox="1">
            <a:spLocks noChangeArrowheads="1"/>
          </p:cNvSpPr>
          <p:nvPr/>
        </p:nvSpPr>
        <p:spPr bwMode="auto">
          <a:xfrm>
            <a:off x="2878020" y="3140968"/>
            <a:ext cx="33947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b="1" kern="0" dirty="0"/>
              <a:t>If you don’t</a:t>
            </a:r>
          </a:p>
        </p:txBody>
      </p:sp>
      <p:sp>
        <p:nvSpPr>
          <p:cNvPr id="8" name="Rectangle 3">
            <a:extLst>
              <a:ext uri="{FF2B5EF4-FFF2-40B4-BE49-F238E27FC236}">
                <a16:creationId xmlns:a16="http://schemas.microsoft.com/office/drawing/2014/main" id="{888DA6A8-3430-46AD-943C-414396552F25}"/>
              </a:ext>
            </a:extLst>
          </p:cNvPr>
          <p:cNvSpPr txBox="1">
            <a:spLocks noChangeArrowheads="1"/>
          </p:cNvSpPr>
          <p:nvPr/>
        </p:nvSpPr>
        <p:spPr bwMode="auto">
          <a:xfrm>
            <a:off x="794960" y="3495356"/>
            <a:ext cx="7560840" cy="16561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eaLnBrk="1" hangingPunct="1">
              <a:buFontTx/>
              <a:buNone/>
            </a:pPr>
            <a:endParaRPr lang="en-GB" kern="0" dirty="0"/>
          </a:p>
          <a:p>
            <a:pPr marL="0" indent="0" algn="ctr" eaLnBrk="1" hangingPunct="1">
              <a:buFontTx/>
              <a:buNone/>
            </a:pPr>
            <a:r>
              <a:rPr lang="en-GB" kern="0" dirty="0"/>
              <a:t>It may jeopardise the council’s cover and any claims that the council may need to make in the future.</a:t>
            </a:r>
          </a:p>
          <a:p>
            <a:pPr eaLnBrk="1" hangingPunct="1"/>
            <a:endParaRPr lang="en-GB" kern="0" dirty="0"/>
          </a:p>
          <a:p>
            <a:pPr eaLnBrk="1" hangingPunct="1">
              <a:buFont typeface="Wingdings" pitchFamily="2" charset="2"/>
              <a:buNone/>
            </a:pPr>
            <a:endParaRPr lang="en-GB" kern="0" dirty="0"/>
          </a:p>
        </p:txBody>
      </p:sp>
    </p:spTree>
    <p:extLst>
      <p:ext uri="{BB962C8B-B14F-4D97-AF65-F5344CB8AC3E}">
        <p14:creationId xmlns:p14="http://schemas.microsoft.com/office/powerpoint/2010/main" val="34617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482">
                                            <p:txEl>
                                              <p:pRg st="1" end="1"/>
                                            </p:txEl>
                                          </p:spTgt>
                                        </p:tgtEl>
                                        <p:attrNameLst>
                                          <p:attrName>style.visibility</p:attrName>
                                        </p:attrNameLst>
                                      </p:cBhvr>
                                      <p:to>
                                        <p:strVal val="visible"/>
                                      </p:to>
                                    </p:set>
                                    <p:anim calcmode="lin" valueType="num">
                                      <p:cBhvr>
                                        <p:cTn id="7" dur="1000" fill="hold"/>
                                        <p:tgtEl>
                                          <p:spTgt spid="2048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048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0482">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2048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 calcmode="lin" valueType="num">
                                      <p:cBhvr>
                                        <p:cTn id="21"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8">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P spid="7" grpId="0"/>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B3AEF9-F73B-4A2C-A03F-5F1015CCB1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812360" y="548680"/>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09E0DCC6-E3ED-423A-B09A-453EEF55926D}"/>
              </a:ext>
            </a:extLst>
          </p:cNvPr>
          <p:cNvSpPr txBox="1"/>
          <p:nvPr/>
        </p:nvSpPr>
        <p:spPr>
          <a:xfrm>
            <a:off x="467544" y="1772816"/>
            <a:ext cx="8535710" cy="4678204"/>
          </a:xfrm>
          <a:prstGeom prst="rect">
            <a:avLst/>
          </a:prstGeom>
          <a:noFill/>
        </p:spPr>
        <p:txBody>
          <a:bodyPr wrap="square" rtlCol="0">
            <a:spAutoFit/>
          </a:bodyPr>
          <a:lstStyle/>
          <a:p>
            <a:r>
              <a:rPr lang="en-GB" sz="2800" dirty="0"/>
              <a:t>The Health and Safety Executive website provides guidance on writing Risk Assessments and Health &amp; Safety Policies (link below)</a:t>
            </a:r>
            <a:endParaRPr lang="en-GB" sz="2800" u="sng" dirty="0">
              <a:solidFill>
                <a:srgbClr val="0563C1"/>
              </a:solidFill>
              <a:latin typeface="Calibri" panose="020F0502020204030204" pitchFamily="34" charset="0"/>
              <a:ea typeface="Calibri" panose="020F0502020204030204" pitchFamily="34" charset="0"/>
              <a:hlinkClick r:id="rId3"/>
            </a:endParaRPr>
          </a:p>
          <a:p>
            <a:endParaRPr lang="en-GB" sz="2800" u="sng" dirty="0">
              <a:solidFill>
                <a:srgbClr val="0563C1"/>
              </a:solidFill>
              <a:latin typeface="Calibri" panose="020F0502020204030204" pitchFamily="34" charset="0"/>
              <a:ea typeface="Calibri" panose="020F0502020204030204" pitchFamily="34" charset="0"/>
              <a:hlinkClick r:id="rId3"/>
            </a:endParaRPr>
          </a:p>
          <a:p>
            <a:r>
              <a:rPr lang="en-GB" sz="2800" u="sng" dirty="0">
                <a:solidFill>
                  <a:srgbClr val="0563C1"/>
                </a:solidFill>
                <a:latin typeface="Calibri" panose="020F0502020204030204" pitchFamily="34" charset="0"/>
                <a:ea typeface="Calibri" panose="020F0502020204030204" pitchFamily="34" charset="0"/>
                <a:hlinkClick r:id="rId3"/>
              </a:rPr>
              <a:t>https://www.hse.gov.uk/risk/controlling-risks.htm</a:t>
            </a:r>
            <a:r>
              <a:rPr lang="en-GB" sz="2800" dirty="0">
                <a:latin typeface="Calibri" panose="020F0502020204030204" pitchFamily="34" charset="0"/>
                <a:ea typeface="Calibri" panose="020F0502020204030204" pitchFamily="34" charset="0"/>
              </a:rPr>
              <a:t> </a:t>
            </a:r>
          </a:p>
          <a:p>
            <a:endParaRPr lang="en-GB" sz="2800" dirty="0">
              <a:latin typeface="Calibri" panose="020F0502020204030204" pitchFamily="34" charset="0"/>
            </a:endParaRPr>
          </a:p>
          <a:p>
            <a:r>
              <a:rPr lang="en-GB" sz="2800" dirty="0"/>
              <a:t>HSE 5 steps to Risk Assessment available – a simple guide but provides template to use when doing visual risk assessments, which can be adapted (see handouts) </a:t>
            </a:r>
          </a:p>
          <a:p>
            <a:endParaRPr lang="en-GB" dirty="0"/>
          </a:p>
        </p:txBody>
      </p:sp>
      <p:sp>
        <p:nvSpPr>
          <p:cNvPr id="2" name="TextBox 1">
            <a:extLst>
              <a:ext uri="{FF2B5EF4-FFF2-40B4-BE49-F238E27FC236}">
                <a16:creationId xmlns:a16="http://schemas.microsoft.com/office/drawing/2014/main" id="{F951B6DD-A022-4BF9-846D-449FFE1264D7}"/>
              </a:ext>
            </a:extLst>
          </p:cNvPr>
          <p:cNvSpPr txBox="1"/>
          <p:nvPr/>
        </p:nvSpPr>
        <p:spPr>
          <a:xfrm>
            <a:off x="1259632" y="692696"/>
            <a:ext cx="5976664" cy="707886"/>
          </a:xfrm>
          <a:prstGeom prst="rect">
            <a:avLst/>
          </a:prstGeom>
          <a:noFill/>
        </p:spPr>
        <p:txBody>
          <a:bodyPr wrap="square" rtlCol="0">
            <a:spAutoFit/>
          </a:bodyPr>
          <a:lstStyle/>
          <a:p>
            <a:pPr algn="ctr"/>
            <a:r>
              <a:rPr lang="en-GB" sz="4000" b="1" dirty="0"/>
              <a:t>Resources</a:t>
            </a:r>
          </a:p>
        </p:txBody>
      </p:sp>
    </p:spTree>
    <p:extLst>
      <p:ext uri="{BB962C8B-B14F-4D97-AF65-F5344CB8AC3E}">
        <p14:creationId xmlns:p14="http://schemas.microsoft.com/office/powerpoint/2010/main" val="1648999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04B213-CF02-4C11-9765-067822962363}"/>
              </a:ext>
            </a:extLst>
          </p:cNvPr>
          <p:cNvSpPr txBox="1"/>
          <p:nvPr/>
        </p:nvSpPr>
        <p:spPr>
          <a:xfrm>
            <a:off x="2051720" y="2420888"/>
            <a:ext cx="5040560" cy="830997"/>
          </a:xfrm>
          <a:prstGeom prst="rect">
            <a:avLst/>
          </a:prstGeom>
          <a:noFill/>
        </p:spPr>
        <p:txBody>
          <a:bodyPr wrap="square" rtlCol="0">
            <a:spAutoFit/>
          </a:bodyPr>
          <a:lstStyle/>
          <a:p>
            <a:r>
              <a:rPr lang="en-GB" sz="4800" dirty="0"/>
              <a:t>Final Questions?</a:t>
            </a:r>
          </a:p>
        </p:txBody>
      </p:sp>
      <p:pic>
        <p:nvPicPr>
          <p:cNvPr id="3" name="Picture 2">
            <a:extLst>
              <a:ext uri="{FF2B5EF4-FFF2-40B4-BE49-F238E27FC236}">
                <a16:creationId xmlns:a16="http://schemas.microsoft.com/office/drawing/2014/main" id="{D2C0B0B0-7E79-4DE7-AB79-C6CB6808BB3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68344" y="404664"/>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2966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BEBE77-2E4D-42E3-853B-69CDB86825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68344" y="404664"/>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E78D0D09-5DD3-47E6-9473-A8F29AC70653}"/>
              </a:ext>
            </a:extLst>
          </p:cNvPr>
          <p:cNvSpPr txBox="1"/>
          <p:nvPr/>
        </p:nvSpPr>
        <p:spPr>
          <a:xfrm>
            <a:off x="488132" y="1351508"/>
            <a:ext cx="8208912" cy="4154984"/>
          </a:xfrm>
          <a:prstGeom prst="rect">
            <a:avLst/>
          </a:prstGeom>
          <a:noFill/>
        </p:spPr>
        <p:txBody>
          <a:bodyPr wrap="square" rtlCol="0">
            <a:spAutoFit/>
          </a:bodyPr>
          <a:lstStyle/>
          <a:p>
            <a:pPr algn="ctr"/>
            <a:r>
              <a:rPr lang="en-GB" sz="2400" b="1" dirty="0"/>
              <a:t>Don’t forget </a:t>
            </a:r>
          </a:p>
          <a:p>
            <a:endParaRPr lang="en-GB" sz="2400" b="1" dirty="0"/>
          </a:p>
          <a:p>
            <a:r>
              <a:rPr lang="en-GB" sz="2400" dirty="0"/>
              <a:t>YLCA provide regular training and the training schedule was sent out last week to councils.</a:t>
            </a:r>
          </a:p>
          <a:p>
            <a:endParaRPr lang="en-GB" sz="2400" dirty="0"/>
          </a:p>
          <a:p>
            <a:r>
              <a:rPr lang="en-GB" sz="2400" dirty="0"/>
              <a:t>YLCA also hold Discussion Forums for Clerks and Councillors, weekly, free of charge to give Clerks and Councillors an opportunity to discuss current issues with one another.</a:t>
            </a:r>
          </a:p>
          <a:p>
            <a:endParaRPr lang="en-GB" sz="2400" dirty="0"/>
          </a:p>
          <a:p>
            <a:r>
              <a:rPr lang="en-GB" sz="2400" dirty="0"/>
              <a:t>Thank you for taking part in the webinar training session.</a:t>
            </a:r>
          </a:p>
        </p:txBody>
      </p:sp>
    </p:spTree>
    <p:extLst>
      <p:ext uri="{BB962C8B-B14F-4D97-AF65-F5344CB8AC3E}">
        <p14:creationId xmlns:p14="http://schemas.microsoft.com/office/powerpoint/2010/main" val="299206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22D22D93-95BE-4429-B59B-18AED74A555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308304" y="311169"/>
            <a:ext cx="1296144" cy="1234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2F968F6C-A150-4793-A60A-C63C4392C0EA}"/>
              </a:ext>
            </a:extLst>
          </p:cNvPr>
          <p:cNvSpPr txBox="1"/>
          <p:nvPr/>
        </p:nvSpPr>
        <p:spPr>
          <a:xfrm>
            <a:off x="899592" y="764704"/>
            <a:ext cx="7560840" cy="4739759"/>
          </a:xfrm>
          <a:prstGeom prst="rect">
            <a:avLst/>
          </a:prstGeom>
          <a:noFill/>
        </p:spPr>
        <p:txBody>
          <a:bodyPr wrap="square" rtlCol="0">
            <a:spAutoFit/>
          </a:bodyPr>
          <a:lstStyle/>
          <a:p>
            <a:pPr algn="ctr"/>
            <a:r>
              <a:rPr lang="en-GB" sz="3200" dirty="0"/>
              <a:t>Acronyms:</a:t>
            </a:r>
          </a:p>
          <a:p>
            <a:endParaRPr lang="en-GB" sz="3200" dirty="0">
              <a:highlight>
                <a:srgbClr val="00FF00"/>
              </a:highlight>
            </a:endParaRPr>
          </a:p>
          <a:p>
            <a:r>
              <a:rPr lang="en-GB" sz="2000" dirty="0"/>
              <a:t>DDA – Disability Discrimination Act 2010</a:t>
            </a:r>
          </a:p>
          <a:p>
            <a:r>
              <a:rPr lang="en-GB" sz="2000" dirty="0"/>
              <a:t>HSE – Health and Safety Executive</a:t>
            </a:r>
          </a:p>
          <a:p>
            <a:r>
              <a:rPr lang="en-GB" sz="2000" dirty="0"/>
              <a:t>COSHH - Control of Substances Hazardous to Health Regulation</a:t>
            </a:r>
          </a:p>
          <a:p>
            <a:r>
              <a:rPr lang="en-GB" sz="2000" dirty="0"/>
              <a:t>RIDDOR – Reporting of Injuries, Diseases and Dangerous Occurrences Regulations</a:t>
            </a:r>
          </a:p>
          <a:p>
            <a:r>
              <a:rPr lang="en-GB" sz="2000" dirty="0"/>
              <a:t>FCA – Financial Conduct Authority</a:t>
            </a:r>
          </a:p>
          <a:p>
            <a:r>
              <a:rPr lang="en-GB" sz="2000" dirty="0"/>
              <a:t>PUWER – Provision and Use of Work Equipment Regulations 1998</a:t>
            </a:r>
          </a:p>
          <a:p>
            <a:r>
              <a:rPr lang="en-GB" sz="2000" dirty="0" err="1"/>
              <a:t>RoSPA</a:t>
            </a:r>
            <a:r>
              <a:rPr lang="en-GB" sz="2000" dirty="0"/>
              <a:t> – The Royal Society for Prevention of Accidents</a:t>
            </a:r>
          </a:p>
          <a:p>
            <a:r>
              <a:rPr lang="en-GB" sz="2000" dirty="0"/>
              <a:t>FOIA – Freedom of Information Act </a:t>
            </a:r>
          </a:p>
          <a:p>
            <a:r>
              <a:rPr lang="en-GB" sz="2000" dirty="0"/>
              <a:t>EIR – Environmental Information Regulations</a:t>
            </a:r>
          </a:p>
          <a:p>
            <a:endParaRPr lang="en-GB" dirty="0"/>
          </a:p>
        </p:txBody>
      </p:sp>
    </p:spTree>
    <p:extLst>
      <p:ext uri="{BB962C8B-B14F-4D97-AF65-F5344CB8AC3E}">
        <p14:creationId xmlns:p14="http://schemas.microsoft.com/office/powerpoint/2010/main" val="217096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334496" y="345037"/>
            <a:ext cx="8229600" cy="1430992"/>
          </a:xfrm>
        </p:spPr>
        <p:txBody>
          <a:bodyPr/>
          <a:lstStyle/>
          <a:p>
            <a:pPr eaLnBrk="1" hangingPunct="1"/>
            <a:r>
              <a:rPr lang="en-GB" b="1" dirty="0"/>
              <a:t>What is risk?</a:t>
            </a:r>
          </a:p>
        </p:txBody>
      </p:sp>
      <p:sp>
        <p:nvSpPr>
          <p:cNvPr id="16387" name="Text Box 15"/>
          <p:cNvSpPr txBox="1">
            <a:spLocks noChangeArrowheads="1"/>
          </p:cNvSpPr>
          <p:nvPr/>
        </p:nvSpPr>
        <p:spPr bwMode="auto">
          <a:xfrm>
            <a:off x="571033" y="1196752"/>
            <a:ext cx="7993063" cy="4832092"/>
          </a:xfrm>
          <a:prstGeom prst="rect">
            <a:avLst/>
          </a:prstGeom>
          <a:noFill/>
          <a:ln w="9525">
            <a:noFill/>
            <a:miter lim="800000"/>
            <a:headEnd/>
            <a:tailEnd/>
          </a:ln>
        </p:spPr>
        <p:txBody>
          <a:bodyPr>
            <a:spAutoFit/>
          </a:bodyPr>
          <a:lstStyle/>
          <a:p>
            <a:endParaRPr lang="en-GB" sz="2800" dirty="0"/>
          </a:p>
          <a:p>
            <a:r>
              <a:rPr lang="en-US" sz="2800" dirty="0"/>
              <a:t>‘Risk is the threat that an event or action will adversely affect an organisation’s ability to achieve its objectives and to successfully execute its strategies. Risk management is the process by which risks are identified, evaluated and controlled. It is a key element of the framework of governance together with community focus, structures and processes, standards of conduct and service delivery arrangements.’ (Audit Commission: 2001)</a:t>
            </a:r>
            <a:endParaRPr lang="en-GB" sz="2800" dirty="0"/>
          </a:p>
        </p:txBody>
      </p:sp>
      <p:pic>
        <p:nvPicPr>
          <p:cNvPr id="6" name="Picture 2">
            <a:extLst>
              <a:ext uri="{FF2B5EF4-FFF2-40B4-BE49-F238E27FC236}">
                <a16:creationId xmlns:a16="http://schemas.microsoft.com/office/drawing/2014/main" id="{5CF7CE9B-C630-4655-BE15-E51AB971C4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68344" y="332656"/>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323528" y="1255778"/>
            <a:ext cx="8229600" cy="4346443"/>
          </a:xfrm>
        </p:spPr>
        <p:txBody>
          <a:bodyPr anchor="t"/>
          <a:lstStyle/>
          <a:p>
            <a:pPr marL="342900" indent="-342900" algn="l">
              <a:buFont typeface="Arial" panose="020B0604020202020204" pitchFamily="34" charset="0"/>
              <a:buChar char="•"/>
            </a:pPr>
            <a:r>
              <a:rPr lang="en-GB" sz="2400" dirty="0">
                <a:latin typeface="+mn-lt"/>
              </a:rPr>
              <a:t>Develop an overarching strategy, broadly explaining the council approach to risk management and control</a:t>
            </a:r>
            <a:br>
              <a:rPr lang="en-GB" sz="2400" dirty="0">
                <a:latin typeface="+mn-lt"/>
              </a:rPr>
            </a:br>
            <a:br>
              <a:rPr lang="en-GB" sz="2400" dirty="0">
                <a:latin typeface="+mn-lt"/>
              </a:rPr>
            </a:br>
            <a:r>
              <a:rPr lang="en-GB" sz="2400" dirty="0">
                <a:latin typeface="+mn-lt"/>
              </a:rPr>
              <a:t>- </a:t>
            </a:r>
            <a:r>
              <a:rPr lang="en-US" sz="2400" dirty="0"/>
              <a:t>Risk management will strengthen the ability of the Council to achieve its objectives and enhance the value of services provided.</a:t>
            </a:r>
            <a:br>
              <a:rPr lang="en-US" sz="2400" dirty="0"/>
            </a:br>
            <a:br>
              <a:rPr lang="en-US" sz="2400" dirty="0"/>
            </a:br>
            <a:r>
              <a:rPr lang="en-US" sz="2400" dirty="0"/>
              <a:t> - The Risk Management Strategy will help to ensure that the Council adopts a uniform approach to identifying and prioritising risks. This should in turn lead to conscious choices as to the most appropriate method of dealing with each risk, be it elimination, reduction, transfer or acceptance.</a:t>
            </a:r>
            <a:br>
              <a:rPr lang="en-US" sz="2400" dirty="0"/>
            </a:br>
            <a:br>
              <a:rPr lang="en-GB" sz="2400" dirty="0">
                <a:latin typeface="+mn-lt"/>
              </a:rPr>
            </a:br>
            <a:endParaRPr lang="en-GB" sz="2400" dirty="0">
              <a:latin typeface="+mn-lt"/>
            </a:endParaRPr>
          </a:p>
        </p:txBody>
      </p:sp>
      <p:sp>
        <p:nvSpPr>
          <p:cNvPr id="16387" name="Text Box 15"/>
          <p:cNvSpPr txBox="1">
            <a:spLocks noChangeArrowheads="1"/>
          </p:cNvSpPr>
          <p:nvPr/>
        </p:nvSpPr>
        <p:spPr bwMode="auto">
          <a:xfrm>
            <a:off x="539751" y="531923"/>
            <a:ext cx="7128594" cy="584775"/>
          </a:xfrm>
          <a:prstGeom prst="rect">
            <a:avLst/>
          </a:prstGeom>
          <a:noFill/>
          <a:ln w="9525">
            <a:noFill/>
            <a:miter lim="800000"/>
            <a:headEnd/>
            <a:tailEnd/>
          </a:ln>
        </p:spPr>
        <p:txBody>
          <a:bodyPr wrap="square">
            <a:spAutoFit/>
          </a:bodyPr>
          <a:lstStyle/>
          <a:p>
            <a:pPr algn="ctr"/>
            <a:r>
              <a:rPr lang="en-GB" sz="3200" b="1" dirty="0"/>
              <a:t>Risk Management Strategy</a:t>
            </a:r>
          </a:p>
        </p:txBody>
      </p:sp>
      <p:pic>
        <p:nvPicPr>
          <p:cNvPr id="6" name="Picture 2">
            <a:extLst>
              <a:ext uri="{FF2B5EF4-FFF2-40B4-BE49-F238E27FC236}">
                <a16:creationId xmlns:a16="http://schemas.microsoft.com/office/drawing/2014/main" id="{5CF7CE9B-C630-4655-BE15-E51AB971C4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68344" y="332656"/>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135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438815" y="1844824"/>
            <a:ext cx="8229600" cy="4346443"/>
          </a:xfrm>
        </p:spPr>
        <p:txBody>
          <a:bodyPr anchor="t"/>
          <a:lstStyle/>
          <a:p>
            <a:pPr algn="l"/>
            <a:r>
              <a:rPr lang="en-US" sz="2400" dirty="0"/>
              <a:t>- Strategic risk management is also an important element in demonstrating continuous service improvement – probably more relevant to larger councils</a:t>
            </a:r>
            <a:br>
              <a:rPr lang="en-US" sz="2400" dirty="0"/>
            </a:br>
            <a:br>
              <a:rPr lang="en-US" sz="2400" dirty="0"/>
            </a:br>
            <a:r>
              <a:rPr lang="en-US" sz="2400" dirty="0"/>
              <a:t>- There is a requirement under the Accounts and Audit Regulations to establish and maintain a systematic strategy, framework and process for managing risk.</a:t>
            </a:r>
            <a:br>
              <a:rPr lang="en-US" sz="2400" dirty="0"/>
            </a:br>
            <a:br>
              <a:rPr lang="en-US" sz="2400" dirty="0"/>
            </a:br>
            <a:r>
              <a:rPr lang="en-US" sz="2400" dirty="0"/>
              <a:t>- Ultimately, risk assessment protects the public funds that are held by local councils</a:t>
            </a:r>
            <a:br>
              <a:rPr lang="en-US" sz="2400" dirty="0"/>
            </a:br>
            <a:br>
              <a:rPr lang="en-GB" sz="2400" dirty="0">
                <a:latin typeface="+mn-lt"/>
              </a:rPr>
            </a:br>
            <a:endParaRPr lang="en-GB" sz="2400" dirty="0">
              <a:latin typeface="+mn-lt"/>
            </a:endParaRPr>
          </a:p>
        </p:txBody>
      </p:sp>
      <p:sp>
        <p:nvSpPr>
          <p:cNvPr id="16387" name="Text Box 15"/>
          <p:cNvSpPr txBox="1">
            <a:spLocks noChangeArrowheads="1"/>
          </p:cNvSpPr>
          <p:nvPr/>
        </p:nvSpPr>
        <p:spPr bwMode="auto">
          <a:xfrm>
            <a:off x="539750" y="847006"/>
            <a:ext cx="7128594" cy="584775"/>
          </a:xfrm>
          <a:prstGeom prst="rect">
            <a:avLst/>
          </a:prstGeom>
          <a:noFill/>
          <a:ln w="9525">
            <a:noFill/>
            <a:miter lim="800000"/>
            <a:headEnd/>
            <a:tailEnd/>
          </a:ln>
        </p:spPr>
        <p:txBody>
          <a:bodyPr wrap="square">
            <a:spAutoFit/>
          </a:bodyPr>
          <a:lstStyle/>
          <a:p>
            <a:pPr algn="ctr"/>
            <a:r>
              <a:rPr lang="en-GB" sz="3200" b="1" dirty="0"/>
              <a:t>Risk Management Strategy</a:t>
            </a:r>
          </a:p>
        </p:txBody>
      </p:sp>
      <p:pic>
        <p:nvPicPr>
          <p:cNvPr id="6" name="Picture 2">
            <a:extLst>
              <a:ext uri="{FF2B5EF4-FFF2-40B4-BE49-F238E27FC236}">
                <a16:creationId xmlns:a16="http://schemas.microsoft.com/office/drawing/2014/main" id="{5CF7CE9B-C630-4655-BE15-E51AB971C4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68344" y="332656"/>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427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454799" y="1844824"/>
            <a:ext cx="8229600" cy="4346443"/>
          </a:xfrm>
        </p:spPr>
        <p:txBody>
          <a:bodyPr anchor="t"/>
          <a:lstStyle/>
          <a:p>
            <a:pPr algn="l" eaLnBrk="1" hangingPunct="1"/>
            <a:r>
              <a:rPr lang="en-GB" sz="2400" dirty="0">
                <a:latin typeface="+mn-lt"/>
              </a:rPr>
              <a:t>Think about the types of risk:</a:t>
            </a:r>
            <a:br>
              <a:rPr lang="en-GB" sz="2400" dirty="0">
                <a:latin typeface="+mn-lt"/>
              </a:rPr>
            </a:br>
            <a:r>
              <a:rPr lang="en-US" sz="2400" b="1" i="1" dirty="0">
                <a:latin typeface="+mn-lt"/>
              </a:rPr>
              <a:t>Strategic Risk </a:t>
            </a:r>
            <a:r>
              <a:rPr lang="en-US" sz="2400" dirty="0">
                <a:latin typeface="+mn-lt"/>
              </a:rPr>
              <a:t>- long-term adverse impacts from poor decision-making or poor implementation. Potential damage to the reputation of the Council and loss of public confidence</a:t>
            </a:r>
            <a:br>
              <a:rPr lang="en-US" sz="2400" dirty="0">
                <a:latin typeface="+mn-lt"/>
              </a:rPr>
            </a:br>
            <a:br>
              <a:rPr lang="en-US" sz="2400" dirty="0">
                <a:latin typeface="+mn-lt"/>
              </a:rPr>
            </a:br>
            <a:r>
              <a:rPr lang="en-US" sz="2400" b="1" i="1" dirty="0">
                <a:latin typeface="+mn-lt"/>
              </a:rPr>
              <a:t>Compliance Risk </a:t>
            </a:r>
            <a:r>
              <a:rPr lang="en-US" sz="2400" dirty="0">
                <a:latin typeface="+mn-lt"/>
              </a:rPr>
              <a:t>- failure to comply with legislation, laid down procedures or the lack of documentation to prove compliance. Risks exposure to prosecution, judicial review, employment tribunals and the inability to enforce contracts. </a:t>
            </a:r>
            <a:endParaRPr lang="en-GB" sz="2400" dirty="0">
              <a:latin typeface="+mn-lt"/>
            </a:endParaRPr>
          </a:p>
        </p:txBody>
      </p:sp>
      <p:sp>
        <p:nvSpPr>
          <p:cNvPr id="16387" name="Text Box 15"/>
          <p:cNvSpPr txBox="1">
            <a:spLocks noChangeArrowheads="1"/>
          </p:cNvSpPr>
          <p:nvPr/>
        </p:nvSpPr>
        <p:spPr bwMode="auto">
          <a:xfrm>
            <a:off x="539751" y="531923"/>
            <a:ext cx="7128594" cy="584775"/>
          </a:xfrm>
          <a:prstGeom prst="rect">
            <a:avLst/>
          </a:prstGeom>
          <a:noFill/>
          <a:ln w="9525">
            <a:noFill/>
            <a:miter lim="800000"/>
            <a:headEnd/>
            <a:tailEnd/>
          </a:ln>
        </p:spPr>
        <p:txBody>
          <a:bodyPr wrap="square">
            <a:spAutoFit/>
          </a:bodyPr>
          <a:lstStyle/>
          <a:p>
            <a:pPr algn="ctr"/>
            <a:r>
              <a:rPr lang="en-GB" sz="3200" b="1" dirty="0"/>
              <a:t>Risk Management Strategy</a:t>
            </a:r>
          </a:p>
        </p:txBody>
      </p:sp>
      <p:pic>
        <p:nvPicPr>
          <p:cNvPr id="6" name="Picture 2">
            <a:extLst>
              <a:ext uri="{FF2B5EF4-FFF2-40B4-BE49-F238E27FC236}">
                <a16:creationId xmlns:a16="http://schemas.microsoft.com/office/drawing/2014/main" id="{5CF7CE9B-C630-4655-BE15-E51AB971C4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7668344" y="332656"/>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041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323528" y="1591426"/>
            <a:ext cx="8229600" cy="4346443"/>
          </a:xfrm>
        </p:spPr>
        <p:txBody>
          <a:bodyPr anchor="t"/>
          <a:lstStyle/>
          <a:p>
            <a:pPr algn="l" eaLnBrk="1" hangingPunct="1"/>
            <a:r>
              <a:rPr lang="en-US" sz="2400" b="1" i="1" dirty="0">
                <a:latin typeface="+mn-lt"/>
              </a:rPr>
              <a:t>Financial Risk </a:t>
            </a:r>
            <a:r>
              <a:rPr lang="en-US" sz="2400" dirty="0">
                <a:latin typeface="+mn-lt"/>
              </a:rPr>
              <a:t>- fraud and corruption, waste, bad debts. Risk of additional audit investigation, objection to accounts, reduced service delivery, dramatically increased council tax levels through precept increase and impact on council reserves. </a:t>
            </a:r>
            <a:br>
              <a:rPr lang="en-US" sz="2400" dirty="0">
                <a:latin typeface="+mn-lt"/>
              </a:rPr>
            </a:br>
            <a:br>
              <a:rPr lang="en-US" sz="2400" dirty="0">
                <a:latin typeface="+mn-lt"/>
              </a:rPr>
            </a:br>
            <a:r>
              <a:rPr lang="en-US" sz="2400" b="1" i="1" dirty="0">
                <a:latin typeface="+mn-lt"/>
              </a:rPr>
              <a:t>Operating Risk </a:t>
            </a:r>
            <a:r>
              <a:rPr lang="en-US" sz="2400" dirty="0">
                <a:latin typeface="+mn-lt"/>
              </a:rPr>
              <a:t>- failure to deliver services effectively, malfunctioning equipment, hazards to service users, the general public or staff, damage to property. Risk of insurance claims, higher insurance premiums, lengthy recovery processes.</a:t>
            </a:r>
            <a:br>
              <a:rPr lang="en-US" sz="2400" dirty="0">
                <a:latin typeface="+mn-lt"/>
              </a:rPr>
            </a:br>
            <a:br>
              <a:rPr lang="en-US" sz="2400" dirty="0">
                <a:latin typeface="+mn-lt"/>
              </a:rPr>
            </a:br>
            <a:r>
              <a:rPr lang="en-US" sz="2400" dirty="0">
                <a:latin typeface="+mn-lt"/>
              </a:rPr>
              <a:t>Example policy in the handouts.</a:t>
            </a:r>
            <a:br>
              <a:rPr lang="en-US" sz="2400" dirty="0">
                <a:latin typeface="+mn-lt"/>
              </a:rPr>
            </a:br>
            <a:endParaRPr lang="en-GB" sz="2400" dirty="0">
              <a:latin typeface="+mn-lt"/>
            </a:endParaRPr>
          </a:p>
        </p:txBody>
      </p:sp>
      <p:sp>
        <p:nvSpPr>
          <p:cNvPr id="16387" name="Text Box 15"/>
          <p:cNvSpPr txBox="1">
            <a:spLocks noChangeArrowheads="1"/>
          </p:cNvSpPr>
          <p:nvPr/>
        </p:nvSpPr>
        <p:spPr bwMode="auto">
          <a:xfrm>
            <a:off x="539751" y="531923"/>
            <a:ext cx="7128594" cy="584775"/>
          </a:xfrm>
          <a:prstGeom prst="rect">
            <a:avLst/>
          </a:prstGeom>
          <a:noFill/>
          <a:ln w="9525">
            <a:noFill/>
            <a:miter lim="800000"/>
            <a:headEnd/>
            <a:tailEnd/>
          </a:ln>
        </p:spPr>
        <p:txBody>
          <a:bodyPr wrap="square">
            <a:spAutoFit/>
          </a:bodyPr>
          <a:lstStyle/>
          <a:p>
            <a:pPr algn="ctr"/>
            <a:r>
              <a:rPr lang="en-GB" sz="3200" b="1" dirty="0"/>
              <a:t>Risk Management Strategy</a:t>
            </a:r>
          </a:p>
        </p:txBody>
      </p:sp>
      <p:pic>
        <p:nvPicPr>
          <p:cNvPr id="6" name="Picture 2">
            <a:extLst>
              <a:ext uri="{FF2B5EF4-FFF2-40B4-BE49-F238E27FC236}">
                <a16:creationId xmlns:a16="http://schemas.microsoft.com/office/drawing/2014/main" id="{5CF7CE9B-C630-4655-BE15-E51AB971C4B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7668344" y="332656"/>
            <a:ext cx="10287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702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1817</TotalTime>
  <Words>2666</Words>
  <Application>Microsoft Office PowerPoint</Application>
  <PresentationFormat>On-screen Show (4:3)</PresentationFormat>
  <Paragraphs>365</Paragraphs>
  <Slides>34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Arial Black</vt:lpstr>
      <vt:lpstr>Calibri</vt:lpstr>
      <vt:lpstr>Wingdings</vt:lpstr>
      <vt:lpstr>Default Design</vt:lpstr>
      <vt:lpstr>Yorkshire Local Councils Associations</vt:lpstr>
      <vt:lpstr>Risk Management and Risk Assessment</vt:lpstr>
      <vt:lpstr>Risk Management and Risk Assessment</vt:lpstr>
      <vt:lpstr>PowerPoint Presentation</vt:lpstr>
      <vt:lpstr>What is risk?</vt:lpstr>
      <vt:lpstr>Develop an overarching strategy, broadly explaining the council approach to risk management and control  - Risk management will strengthen the ability of the Council to achieve its objectives and enhance the value of services provided.   - The Risk Management Strategy will help to ensure that the Council adopts a uniform approach to identifying and prioritising risks. This should in turn lead to conscious choices as to the most appropriate method of dealing with each risk, be it elimination, reduction, transfer or acceptance.  </vt:lpstr>
      <vt:lpstr>- Strategic risk management is also an important element in demonstrating continuous service improvement – probably more relevant to larger councils  - There is a requirement under the Accounts and Audit Regulations to establish and maintain a systematic strategy, framework and process for managing risk.  - Ultimately, risk assessment protects the public funds that are held by local councils  </vt:lpstr>
      <vt:lpstr>Think about the types of risk: Strategic Risk - long-term adverse impacts from poor decision-making or poor implementation. Potential damage to the reputation of the Council and loss of public confidence  Compliance Risk - failure to comply with legislation, laid down procedures or the lack of documentation to prove compliance. Risks exposure to prosecution, judicial review, employment tribunals and the inability to enforce contracts. </vt:lpstr>
      <vt:lpstr>Financial Risk - fraud and corruption, waste, bad debts. Risk of additional audit investigation, objection to accounts, reduced service delivery, dramatically increased council tax levels through precept increase and impact on council reserves.   Operating Risk - failure to deliver services effectively, malfunctioning equipment, hazards to service users, the general public or staff, damage to property. Risk of insurance claims, higher insurance premiums, lengthy recovery processes.  Example policy in the handouts.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 forgetting that insurance  will cover some risks </vt:lpstr>
      <vt:lpstr>A council’s insurance provides  cover for:</vt:lpstr>
      <vt:lpstr>PowerPoint Presentation</vt:lpstr>
      <vt:lpstr>Not forgetting </vt:lpstr>
      <vt:lpstr>If Something Goes Wrong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helen.davies</dc:creator>
  <cp:lastModifiedBy>Karen Mann</cp:lastModifiedBy>
  <cp:revision>183</cp:revision>
  <cp:lastPrinted>2017-06-29T10:38:45Z</cp:lastPrinted>
  <dcterms:created xsi:type="dcterms:W3CDTF">2012-05-31T08:12:38Z</dcterms:created>
  <dcterms:modified xsi:type="dcterms:W3CDTF">2020-05-11T14:01:34Z</dcterms:modified>
</cp:coreProperties>
</file>